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89" r:id="rId1"/>
  </p:sldMasterIdLst>
  <p:notesMasterIdLst>
    <p:notesMasterId r:id="rId36"/>
  </p:notesMasterIdLst>
  <p:handoutMasterIdLst>
    <p:handoutMasterId r:id="rId37"/>
  </p:handoutMasterIdLst>
  <p:sldIdLst>
    <p:sldId id="319" r:id="rId2"/>
    <p:sldId id="256" r:id="rId3"/>
    <p:sldId id="295" r:id="rId4"/>
    <p:sldId id="299" r:id="rId5"/>
    <p:sldId id="296" r:id="rId6"/>
    <p:sldId id="297" r:id="rId7"/>
    <p:sldId id="298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260" r:id="rId18"/>
    <p:sldId id="310" r:id="rId19"/>
    <p:sldId id="286" r:id="rId20"/>
    <p:sldId id="311" r:id="rId21"/>
    <p:sldId id="289" r:id="rId22"/>
    <p:sldId id="285" r:id="rId23"/>
    <p:sldId id="288" r:id="rId24"/>
    <p:sldId id="312" r:id="rId25"/>
    <p:sldId id="313" r:id="rId26"/>
    <p:sldId id="314" r:id="rId27"/>
    <p:sldId id="316" r:id="rId28"/>
    <p:sldId id="317" r:id="rId29"/>
    <p:sldId id="315" r:id="rId30"/>
    <p:sldId id="292" r:id="rId31"/>
    <p:sldId id="273" r:id="rId32"/>
    <p:sldId id="275" r:id="rId33"/>
    <p:sldId id="281" r:id="rId34"/>
    <p:sldId id="318" r:id="rId3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s. Shannon Kovalchick" initials="MSK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18" autoAdjust="0"/>
    <p:restoredTop sz="94590" autoAdjust="0"/>
  </p:normalViewPr>
  <p:slideViewPr>
    <p:cSldViewPr snapToGrid="0" snapToObjects="1">
      <p:cViewPr>
        <p:scale>
          <a:sx n="75" d="100"/>
          <a:sy n="75" d="100"/>
        </p:scale>
        <p:origin x="-1608" y="-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6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74F80-EFA5-374B-8762-7C6789617688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7AD44-57FB-5F4E-A124-900628898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80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429ED-6C1F-4795-A82D-730DD0A744D7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EA796-2F43-4F7C-8998-680BAEE41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6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EA796-2F43-4F7C-8998-680BAEE412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32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constructivism?</a:t>
            </a:r>
          </a:p>
          <a:p>
            <a:r>
              <a:rPr lang="en-US" dirty="0" smtClean="0"/>
              <a:t>Students</a:t>
            </a:r>
            <a:r>
              <a:rPr lang="en-US" baseline="0" dirty="0" smtClean="0"/>
              <a:t> construct their own meaning from what they see. It also implies that the amount they retain is dependent on the about of construction they do within their minds.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EA796-2F43-4F7C-8998-680BAEE412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21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EA796-2F43-4F7C-8998-680BAEE4123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63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EA796-2F43-4F7C-8998-680BAEE4123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28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D759F-46F3-4138-AB28-7443FDE678A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9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" y="0"/>
            <a:ext cx="9144677" cy="51435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358898"/>
            <a:ext cx="5308866" cy="1136650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2698746"/>
            <a:ext cx="5308866" cy="1033238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3790952"/>
            <a:ext cx="673276" cy="209550"/>
          </a:xfrm>
        </p:spPr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3790952"/>
            <a:ext cx="4064860" cy="2095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8" y="3790952"/>
            <a:ext cx="413483" cy="209550"/>
          </a:xfrm>
        </p:spPr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6" y="2603497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43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1767195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6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231060"/>
            <a:ext cx="6595534" cy="1366886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2801145"/>
            <a:ext cx="6595534" cy="817511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7" y="2699544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13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1767195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86503"/>
            <a:ext cx="6798734" cy="977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1865376"/>
            <a:ext cx="3337560" cy="25854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1865376"/>
            <a:ext cx="3337560" cy="25854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1993900"/>
            <a:ext cx="3337560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2432447"/>
            <a:ext cx="3337560" cy="202996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1993900"/>
            <a:ext cx="3337560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2432447"/>
            <a:ext cx="3337560" cy="202996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1766002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2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86503"/>
            <a:ext cx="6798735" cy="977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1766002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39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041401"/>
            <a:ext cx="2536798" cy="10287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3" y="736600"/>
            <a:ext cx="3855539" cy="3670301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2273299"/>
            <a:ext cx="2536798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184400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44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412874"/>
            <a:ext cx="3632202" cy="10287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774700"/>
            <a:ext cx="2929463" cy="35941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2441574"/>
            <a:ext cx="3632201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5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3611561"/>
            <a:ext cx="6798734" cy="425054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774700"/>
            <a:ext cx="7091482" cy="252095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4036615"/>
            <a:ext cx="6798734" cy="37028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80155"/>
            <a:ext cx="6798734" cy="2323395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3206749"/>
            <a:ext cx="6798736" cy="12001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6" y="310514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035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736599"/>
            <a:ext cx="6400250" cy="1778001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2514600"/>
            <a:ext cx="5892798" cy="4889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3257551"/>
            <a:ext cx="6798738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70" y="679022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4" y="2120903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310514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179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2481436"/>
            <a:ext cx="6798728" cy="11016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3583036"/>
            <a:ext cx="679873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74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736599"/>
            <a:ext cx="6325168" cy="1682751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2729484"/>
            <a:ext cx="6798730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3397250"/>
            <a:ext cx="6798736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1" y="672671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7" y="1955796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257175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24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736599"/>
            <a:ext cx="6798734" cy="172085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2674620"/>
            <a:ext cx="6798730" cy="67894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3352801"/>
            <a:ext cx="6798734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70" y="257175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101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1867602"/>
            <a:ext cx="6798736" cy="25393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1766002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775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680155"/>
            <a:ext cx="1618930" cy="372674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8" y="680155"/>
            <a:ext cx="4915509" cy="372674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680155"/>
            <a:ext cx="0" cy="372674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115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59000">
              <a:srgbClr val="00004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9152467" cy="51435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686503"/>
            <a:ext cx="6798734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1867602"/>
            <a:ext cx="6798736" cy="2583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1" y="4470400"/>
            <a:ext cx="114828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0EA803E-398F-E04C-A049-25528CB34D84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6" y="4470400"/>
            <a:ext cx="5104667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4470400"/>
            <a:ext cx="39551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787FB96-690C-E24E-8BCF-1254E85B0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2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  <p:sldLayoutId id="2147484301" r:id="rId12"/>
    <p:sldLayoutId id="2147484302" r:id="rId13"/>
    <p:sldLayoutId id="2147484303" r:id="rId14"/>
    <p:sldLayoutId id="2147484304" r:id="rId15"/>
    <p:sldLayoutId id="2147484305" r:id="rId16"/>
    <p:sldLayoutId id="214748430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high resolution test c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8302"/>
            <a:ext cx="5270500" cy="296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78500" y="368302"/>
            <a:ext cx="29209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This presentation is made for widescreen (16:9).</a:t>
            </a:r>
          </a:p>
          <a:p>
            <a:endParaRPr lang="en-US" dirty="0">
              <a:solidFill>
                <a:schemeClr val="tx2">
                  <a:lumMod val="90000"/>
                </a:schemeClr>
              </a:solidFill>
              <a:latin typeface="+mj-lt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If your projector is set up properly, the slide should fill the left and right edge of display area.  Else adjust the Aspect Ratio of the projector.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Circles should be round in the test pattern.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You should be able to read the 5</a:t>
            </a:r>
            <a:r>
              <a:rPr lang="en-US" baseline="30000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th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 line of 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text.</a:t>
            </a:r>
            <a:endParaRPr lang="en-US" dirty="0" smtClean="0">
              <a:solidFill>
                <a:schemeClr val="tx2">
                  <a:lumMod val="90000"/>
                </a:schemeClr>
              </a:solidFill>
              <a:latin typeface="+mj-lt"/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chemeClr val="tx2">
                  <a:lumMod val="9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13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3711" y="2177605"/>
            <a:ext cx="5308866" cy="113665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How to Read an Academic Article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647" y="335629"/>
            <a:ext cx="6798734" cy="9779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FF00"/>
                </a:solidFill>
              </a:rPr>
              <a:t>Genres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dv-MV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(ޖޮންރާސް)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Image result for genres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504" y="1751723"/>
            <a:ext cx="3225579" cy="279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3647" y="1751723"/>
            <a:ext cx="441251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+mj-lt"/>
              </a:rPr>
              <a:t>Category of writing defined by a certain style</a:t>
            </a:r>
          </a:p>
          <a:p>
            <a:endParaRPr lang="en-US" dirty="0">
              <a:latin typeface="+mj-lt"/>
            </a:endParaRP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Romance, fiction, education, science fiction are different genres of writing.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Each genre has a different style of writing.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Academic articles  are a special genre of writing. The writing style is different.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048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363" y="453582"/>
            <a:ext cx="5645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Genres within genres</a:t>
            </a:r>
          </a:p>
          <a:p>
            <a:endParaRPr lang="en-US" sz="28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2055" name="Picture 7" descr="C:\Users\user\Desktop\Untitled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671" y="2181569"/>
            <a:ext cx="3326292" cy="258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4791" y="1407689"/>
            <a:ext cx="45294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Within each genre, there are sub-genres and the style is again different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.</a:t>
            </a:r>
          </a:p>
          <a:p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For example, education policy articles are written in a different style than articles on cognitive psychology.</a:t>
            </a:r>
          </a:p>
          <a:p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Within each, the words and sentence structures are used slightly differently.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28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3" y="463219"/>
            <a:ext cx="6798734" cy="9779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FF00"/>
                </a:solidFill>
              </a:rPr>
              <a:t>What it means…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401" y="2200941"/>
            <a:ext cx="3044259" cy="27424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Academic </a:t>
            </a:r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articles </a:t>
            </a:r>
            <a:r>
              <a:rPr lang="en-US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cannot be </a:t>
            </a:r>
            <a:r>
              <a:rPr lang="en-US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read and understood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 in </a:t>
            </a:r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the same way as a short story, a novel or a newspaper report.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 </a:t>
            </a:r>
          </a:p>
        </p:txBody>
      </p:sp>
      <p:pic>
        <p:nvPicPr>
          <p:cNvPr id="3074" name="Picture 2" descr="Image result for review of education in re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533" y="1558378"/>
            <a:ext cx="1907141" cy="286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951" y="1558378"/>
            <a:ext cx="2010766" cy="286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71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115" y="3453921"/>
            <a:ext cx="6798734" cy="9779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Constructivism and understanding</a:t>
            </a:r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Image result for Constructivism and Education 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587375"/>
            <a:ext cx="173355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9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218" y="1959567"/>
            <a:ext cx="4954773" cy="2583748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What you </a:t>
            </a:r>
            <a:r>
              <a:rPr lang="en-US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learn</a:t>
            </a:r>
            <a:r>
              <a:rPr lang="en-US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 depends on the effort you make</a:t>
            </a:r>
          </a:p>
          <a:p>
            <a:r>
              <a:rPr lang="en-US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What you </a:t>
            </a:r>
            <a:r>
              <a:rPr lang="en-US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remember</a:t>
            </a:r>
            <a:r>
              <a:rPr lang="en-US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 depends on the effort you make</a:t>
            </a:r>
          </a:p>
          <a:p>
            <a:r>
              <a:rPr lang="en-US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The  more connections you make with what you already know,  the easier to remember and recall… you </a:t>
            </a:r>
            <a:r>
              <a:rPr lang="en-US" sz="20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learn</a:t>
            </a:r>
            <a:r>
              <a:rPr lang="en-US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.</a:t>
            </a:r>
          </a:p>
        </p:txBody>
      </p:sp>
      <p:pic>
        <p:nvPicPr>
          <p:cNvPr id="4099" name="Picture 3" descr="C:\Users\user\Desktop\Untitled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167" y="167462"/>
            <a:ext cx="2594344" cy="196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5544" y="616689"/>
            <a:ext cx="3422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How the mind works</a:t>
            </a:r>
            <a:endParaRPr lang="en-US" sz="28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987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791" y="4251061"/>
            <a:ext cx="5510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effort  = no recall, no understanding</a:t>
            </a:r>
            <a:endParaRPr lang="en-U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user\Desktop\Untitled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39" y="395285"/>
            <a:ext cx="5132551" cy="341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01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01737" y="-496389"/>
            <a:ext cx="5695406" cy="59044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3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722" y="0"/>
            <a:ext cx="548077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2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49500" y="1770324"/>
            <a:ext cx="5105400" cy="2580229"/>
            <a:chOff x="2349500" y="1770324"/>
            <a:chExt cx="5105400" cy="2580229"/>
          </a:xfrm>
        </p:grpSpPr>
        <p:pic>
          <p:nvPicPr>
            <p:cNvPr id="3074" name="Picture 2" descr="C:\Users\user\Desktop\Untitled-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6350" y="1770324"/>
              <a:ext cx="3613150" cy="1595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49500" y="3396446"/>
              <a:ext cx="51054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FFFF00"/>
                  </a:solidFill>
                  <a:latin typeface="+mj-lt"/>
                </a:rPr>
                <a:t>does note-taking help in understanding and recall?</a:t>
              </a:r>
              <a:endParaRPr lang="en-US" sz="2800" dirty="0">
                <a:solidFill>
                  <a:srgbClr val="FFFF00"/>
                </a:solidFill>
                <a:latin typeface="+mj-lt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22" y="0"/>
            <a:ext cx="6940050" cy="513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235130" y="2205990"/>
            <a:ext cx="5225143" cy="257175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Many research studies….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Same finding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674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dense and less dens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267" y="1161505"/>
            <a:ext cx="47339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7104" y="3253942"/>
            <a:ext cx="5788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Academic articles are </a:t>
            </a:r>
            <a:r>
              <a:rPr lang="en-US" sz="2400" i="1" dirty="0" smtClean="0">
                <a:solidFill>
                  <a:srgbClr val="FFFF00"/>
                </a:solidFill>
                <a:latin typeface="+mj-lt"/>
              </a:rPr>
              <a:t>information dense</a:t>
            </a:r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.  To understand you may have to read them more than once.</a:t>
            </a:r>
            <a:endParaRPr lang="en-US" sz="24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44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914" y="1901370"/>
            <a:ext cx="3947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To fully understand an academic article,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you may have to parse it several times</a:t>
            </a:r>
            <a:endParaRPr lang="en-US" sz="2400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577" y="338666"/>
            <a:ext cx="372427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0914" y="4451866"/>
            <a:ext cx="5711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Parse: to examine in a minute way :  analyze critically </a:t>
            </a:r>
          </a:p>
        </p:txBody>
      </p:sp>
    </p:spTree>
    <p:extLst>
      <p:ext uri="{BB962C8B-B14F-4D97-AF65-F5344CB8AC3E}">
        <p14:creationId xmlns:p14="http://schemas.microsoft.com/office/powerpoint/2010/main" val="65098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180521"/>
            <a:ext cx="50958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6628" y="3958549"/>
            <a:ext cx="685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+mj-lt"/>
              </a:rPr>
              <a:t>An article has layers of meaning. First reading may not lead to the full understanding of the article.</a:t>
            </a:r>
            <a:endParaRPr lang="en-US" sz="20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65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24" y="387805"/>
            <a:ext cx="6471743" cy="255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880" y="3450548"/>
            <a:ext cx="76490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t>Read from paper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t> whenever possible. Screen has a resolution of about 72 dots per inch. Print has over 300 dots per inch.</a:t>
            </a:r>
          </a:p>
          <a:p>
            <a:endParaRPr lang="en-US" sz="2000" dirty="0">
              <a:solidFill>
                <a:schemeClr val="tx1">
                  <a:lumMod val="85000"/>
                </a:schemeClr>
              </a:solidFill>
              <a:latin typeface="+mj-lt"/>
            </a:endParaRPr>
          </a:p>
          <a:p>
            <a:r>
              <a:rPr lang="en-US" sz="2000" i="1" dirty="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t>Less strain on the eyes. More time to concentrate on reading.</a:t>
            </a:r>
            <a:endParaRPr lang="en-US" sz="2000" i="1" dirty="0">
              <a:solidFill>
                <a:schemeClr val="tx1">
                  <a:lumMod val="8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138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different strokes for different fol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921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51085" y="3369945"/>
            <a:ext cx="47262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There are several methods of reading academic articles.</a:t>
            </a:r>
          </a:p>
          <a:p>
            <a:endParaRPr lang="en-US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What follows is what works for me.</a:t>
            </a:r>
          </a:p>
          <a:p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What is best for you may be different.</a:t>
            </a:r>
          </a:p>
          <a:p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448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0445" y="10476"/>
            <a:ext cx="7671784" cy="972457"/>
          </a:xfrm>
        </p:spPr>
        <p:txBody>
          <a:bodyPr>
            <a:noAutofit/>
          </a:bodyPr>
          <a:lstStyle/>
          <a:p>
            <a:pPr marL="914400" indent="-914400" algn="l">
              <a:tabLst>
                <a:tab pos="914400" algn="l"/>
              </a:tabLst>
            </a:pPr>
            <a:r>
              <a:rPr lang="en-US" sz="2000" dirty="0" smtClean="0">
                <a:solidFill>
                  <a:srgbClr val="FFFF00"/>
                </a:solidFill>
              </a:rPr>
              <a:t>Step 1. Read and highlight the main sentence(s) of each significant paragraph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14338" name="Picture 2" descr="highlighting tex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0510"/>
            <a:ext cx="6956425" cy="39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55543" y="3287666"/>
            <a:ext cx="182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+mj-lt"/>
              </a:rPr>
              <a:t>Saves more time than taking notes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+mj-lt"/>
              </a:rPr>
              <a:t>Your train of thought is not lost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one thing at a 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79408" y="3960586"/>
            <a:ext cx="8172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Focus on one paragraph at a time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014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Repeat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15" y="1616757"/>
            <a:ext cx="2293030" cy="229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39884" y="1616757"/>
            <a:ext cx="49203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If you cannot “get” the main sentence in the first time, read the paragraph </a:t>
            </a:r>
            <a:r>
              <a:rPr lang="en-US" sz="3200" u="sng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again</a:t>
            </a:r>
            <a:r>
              <a:rPr lang="en-US" sz="32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Until you do.</a:t>
            </a:r>
            <a:endParaRPr lang="en-US" sz="3200" i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one thing at a 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0" y="261548"/>
            <a:ext cx="3889829" cy="454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55885" y="3973035"/>
            <a:ext cx="3933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But always focus on one paragraph at a time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649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6" t="110" r="26986" b="-110"/>
          <a:stretch/>
        </p:blipFill>
        <p:spPr bwMode="auto">
          <a:xfrm>
            <a:off x="0" y="-66854"/>
            <a:ext cx="4267200" cy="521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30057" y="4118038"/>
            <a:ext cx="2902857" cy="657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From my doctorate days… an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actua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l sample.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Image result for different strokes for different fol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3999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64000" y="3468914"/>
            <a:ext cx="4238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People have different learning styles.</a:t>
            </a:r>
          </a:p>
          <a:p>
            <a:endParaRPr lang="en-US" sz="2000" dirty="0"/>
          </a:p>
          <a:p>
            <a:r>
              <a:rPr lang="en-US" sz="2000" dirty="0" smtClean="0"/>
              <a:t>I have also used </a:t>
            </a:r>
            <a:r>
              <a:rPr lang="en-US" sz="2000" u="sng" dirty="0" smtClean="0"/>
              <a:t>underlining</a:t>
            </a:r>
            <a:r>
              <a:rPr lang="en-US" sz="2000" dirty="0" smtClean="0"/>
              <a:t> as well as notes beside the paragraphs.</a:t>
            </a:r>
            <a:endParaRPr lang="en-US" sz="2000" dirty="0"/>
          </a:p>
        </p:txBody>
      </p:sp>
      <p:pic>
        <p:nvPicPr>
          <p:cNvPr id="18438" name="Picture 6" descr="Image result for making notes in artic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3999" cy="303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58095" cy="522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42973" y="3164113"/>
            <a:ext cx="28302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Once you have read or while reading, you should write the gist of the paragraphs in your own words. </a:t>
            </a:r>
            <a:endParaRPr lang="en-US" sz="20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2848" y="2554514"/>
            <a:ext cx="36285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Your </a:t>
            </a:r>
            <a:r>
              <a:rPr lang="en-US" sz="2800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engagement</a:t>
            </a:r>
            <a:r>
              <a:rPr lang="en-US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 with the text of the article is essential for understanding and recall.</a:t>
            </a:r>
            <a:endParaRPr lang="en-US" sz="28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21507" name="Picture 3" descr="C:\Users\user\Desktop\Untitled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94" y="551543"/>
            <a:ext cx="4848225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5493" y="36687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+mj-lt"/>
              </a:rPr>
              <a:t>YOU</a:t>
            </a:r>
            <a:endParaRPr lang="en-US" b="1" dirty="0">
              <a:solidFill>
                <a:schemeClr val="tx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0378" y="42169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+mj-lt"/>
              </a:rPr>
              <a:t>ARTICLE</a:t>
            </a:r>
            <a:endParaRPr lang="en-US" b="1" dirty="0">
              <a:solidFill>
                <a:schemeClr val="tx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214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313" y="882422"/>
            <a:ext cx="47316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Engagement involves processing the text in some way</a:t>
            </a:r>
          </a:p>
          <a:p>
            <a:endParaRPr lang="en-US" sz="2400" dirty="0" smtClean="0">
              <a:solidFill>
                <a:srgbClr val="FFFF00"/>
              </a:solidFill>
              <a:latin typeface="+mj-lt"/>
            </a:endParaRPr>
          </a:p>
          <a:p>
            <a:endParaRPr lang="en-US" sz="2400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</a:endParaRPr>
          </a:p>
          <a:p>
            <a:r>
              <a:rPr lang="en-US" sz="2400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For example:</a:t>
            </a:r>
          </a:p>
          <a:p>
            <a:r>
              <a:rPr lang="en-US" sz="2400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Underlining</a:t>
            </a: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, </a:t>
            </a:r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highlighting</a:t>
            </a: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, rewriting, rephrasing or doing some other thing with the text which requires thinking. </a:t>
            </a:r>
            <a:endParaRPr lang="en-US" sz="2400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2530" name="Picture 2" descr="C:\Users\user\Desktop\loading-gears-animation-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289" y="563110"/>
            <a:ext cx="3048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61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029" y="657163"/>
            <a:ext cx="3562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Step 2: Making notes</a:t>
            </a:r>
            <a:endParaRPr lang="en-US" sz="28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7028" y="1857829"/>
            <a:ext cx="53122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Even if you have textbooks or readings given, </a:t>
            </a:r>
            <a:r>
              <a:rPr lang="en-US" sz="24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making notes is what helps you understand and recall</a:t>
            </a:r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. </a:t>
            </a:r>
            <a:endParaRPr lang="en-US" sz="24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endParaRPr lang="en-US" sz="2400" dirty="0" smtClean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Notes are written </a:t>
            </a:r>
            <a:r>
              <a:rPr lang="en-US" sz="24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legibly</a:t>
            </a:r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. </a:t>
            </a:r>
          </a:p>
          <a:p>
            <a:endParaRPr lang="en-US" sz="24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In future, reading notes will be sufficient for complete recall.</a:t>
            </a:r>
          </a:p>
          <a:p>
            <a:endParaRPr lang="en-US" sz="24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endParaRPr lang="en-US" sz="2400" dirty="0" smtClean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168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9" t="2963" r="29375" b="-2963"/>
          <a:stretch/>
        </p:blipFill>
        <p:spPr bwMode="auto">
          <a:xfrm>
            <a:off x="5075386" y="19051"/>
            <a:ext cx="3459014" cy="481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6" t="110" r="26986" b="-110"/>
          <a:stretch/>
        </p:blipFill>
        <p:spPr bwMode="auto">
          <a:xfrm>
            <a:off x="649515" y="-36427"/>
            <a:ext cx="3857438" cy="47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534" y="4785530"/>
            <a:ext cx="4679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Actual highlighting and notes of the same article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40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Untitled-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6" y="1352254"/>
            <a:ext cx="2455863" cy="249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7356" y="468868"/>
            <a:ext cx="6784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Delving into deeper layers</a:t>
            </a:r>
            <a:endParaRPr lang="en-U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1361" y="1488281"/>
            <a:ext cx="5113020" cy="3215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Look for the main claim/argument/thesis of the article. Ask what it is, why it is important, where it occurs, etc.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pPr marL="285750" indent="-285750">
              <a:lnSpc>
                <a:spcPct val="114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Look for evidence for support, and evaluate evidence. Look for counter arguments; evaluate counter arguments.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pPr marL="285750" indent="-285750">
              <a:lnSpc>
                <a:spcPct val="114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Evaluate quality of article: strengths, weaknesses, how to improve and re-</a:t>
            </a:r>
            <a:r>
              <a:rPr lang="en-US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organise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 the article.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875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79520" y="690443"/>
            <a:ext cx="4381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Any word you do not understand must be noted and its meaning found.</a:t>
            </a:r>
          </a:p>
          <a:p>
            <a:r>
              <a:rPr lang="en-US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—Increases your vocabulary</a:t>
            </a:r>
          </a:p>
          <a:p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Any creative and refreshing sentence structures must be noted so that you can emulate the style.</a:t>
            </a:r>
          </a:p>
          <a:p>
            <a:r>
              <a:rPr lang="en-US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—Enhances your style</a:t>
            </a:r>
          </a:p>
          <a:p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Any innovative </a:t>
            </a:r>
            <a:r>
              <a:rPr lang="en-US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organisation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 or structure of the article must be noted.</a:t>
            </a:r>
          </a:p>
          <a:p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—</a:t>
            </a:r>
            <a:r>
              <a:rPr lang="en-US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Improves your </a:t>
            </a:r>
            <a:r>
              <a:rPr lang="en-US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language </a:t>
            </a:r>
            <a:r>
              <a:rPr lang="en-US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mastery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92" y="690443"/>
            <a:ext cx="2187830" cy="228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98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9940" y="2438400"/>
            <a:ext cx="5433060" cy="1593382"/>
          </a:xfrm>
        </p:spPr>
        <p:txBody>
          <a:bodyPr>
            <a:noAutofit/>
          </a:bodyPr>
          <a:lstStyle/>
          <a:p>
            <a:pPr marL="0" indent="0">
              <a:lnSpc>
                <a:spcPct val="124000"/>
              </a:lnSpc>
              <a:buNone/>
            </a:pPr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Many articles are written after years of work by many researchers. Expecting to digest and understand everything in such an article in three hours is not possible. 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Reviews and meta-analyses are about 50 pages long. Such an article cannot be understood in a single sitting. 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4578" name="Picture 2" descr="C:\Users\user\Desktop\Untitled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68" y="375603"/>
            <a:ext cx="3547561" cy="157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08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Untitled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" y="450214"/>
            <a:ext cx="3409631" cy="266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73779" y="2255519"/>
            <a:ext cx="52273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Not all articles need to be read critically.</a:t>
            </a:r>
          </a:p>
          <a:p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pPr marL="457200"/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Read the </a:t>
            </a:r>
            <a:r>
              <a:rPr lang="en-US" sz="1600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title</a:t>
            </a:r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, </a:t>
            </a:r>
            <a:r>
              <a:rPr lang="en-US" sz="1600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abstract</a:t>
            </a:r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 and </a:t>
            </a:r>
            <a:r>
              <a:rPr lang="en-US" sz="1600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conclusion</a:t>
            </a:r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 to see whether the article is relevant to your study.</a:t>
            </a:r>
          </a:p>
          <a:p>
            <a:pPr marL="457200"/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</a:endParaRPr>
          </a:p>
          <a:p>
            <a:pPr marL="457200"/>
            <a:r>
              <a:rPr lang="en-US" sz="1600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Seminal papers</a:t>
            </a:r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 of your sub-field must be read critically depending on whether you are doing a dissertation, a masters or a doctorate degree.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DYK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19" y="-290286"/>
            <a:ext cx="5069796" cy="28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62817" y="2850242"/>
            <a:ext cx="584490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In Oxford, students say that they are </a:t>
            </a: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reading</a:t>
            </a:r>
            <a:r>
              <a:rPr lang="en-US" sz="2400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 for a degree; not </a:t>
            </a:r>
            <a:r>
              <a:rPr lang="en-US" sz="2400" i="1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studying</a:t>
            </a:r>
            <a:r>
              <a:rPr lang="en-US" sz="2400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 for a degree.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Why do they say so?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889" y="197553"/>
            <a:ext cx="6798734" cy="977900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>
                <a:solidFill>
                  <a:srgbClr val="FFFF00"/>
                </a:solidFill>
              </a:rPr>
              <a:t>Final Advice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760686" cy="5157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41256" y="2578918"/>
            <a:ext cx="33670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Practice, NOT TALENT, is what makes champions.</a:t>
            </a:r>
          </a:p>
          <a:p>
            <a:pPr algn="r"/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  <a:p>
            <a:pPr algn="r"/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The more you read academic articles the better you would become.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" y="396239"/>
            <a:ext cx="3602567" cy="27019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32020" y="3402985"/>
            <a:ext cx="37795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+mj-lt"/>
              </a:rPr>
              <a:t>If you find this presentation useful, you may find other presentations and articles by H </a:t>
            </a:r>
            <a:r>
              <a:rPr lang="en-US" sz="1400" dirty="0" err="1" smtClean="0">
                <a:solidFill>
                  <a:schemeClr val="bg2">
                    <a:lumMod val="50000"/>
                    <a:lumOff val="50000"/>
                  </a:schemeClr>
                </a:solidFill>
                <a:latin typeface="+mj-lt"/>
              </a:rPr>
              <a:t>Hameed</a:t>
            </a:r>
            <a:r>
              <a:rPr lang="en-US" sz="1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+mj-lt"/>
              </a:rPr>
              <a:t> helpful, too.</a:t>
            </a:r>
          </a:p>
          <a:p>
            <a:endParaRPr lang="en-US" sz="1400" dirty="0">
              <a:solidFill>
                <a:schemeClr val="bg2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n-US" sz="1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+mj-lt"/>
              </a:rPr>
              <a:t>Visit</a:t>
            </a:r>
            <a:r>
              <a:rPr lang="en-US" sz="1400" dirty="0">
                <a:solidFill>
                  <a:schemeClr val="bg2">
                    <a:lumMod val="50000"/>
                    <a:lumOff val="50000"/>
                  </a:schemeClr>
                </a:solidFill>
                <a:latin typeface="+mj-lt"/>
              </a:rPr>
              <a:t>: </a:t>
            </a:r>
            <a:r>
              <a:rPr lang="en-US" sz="1100" dirty="0">
                <a:solidFill>
                  <a:schemeClr val="bg2">
                    <a:lumMod val="50000"/>
                    <a:lumOff val="50000"/>
                  </a:schemeClr>
                </a:solidFill>
                <a:latin typeface="+mj-lt"/>
              </a:rPr>
              <a:t>http://www.hassanhameed.com/?page_id=149</a:t>
            </a:r>
          </a:p>
        </p:txBody>
      </p:sp>
    </p:spTree>
    <p:extLst>
      <p:ext uri="{BB962C8B-B14F-4D97-AF65-F5344CB8AC3E}">
        <p14:creationId xmlns:p14="http://schemas.microsoft.com/office/powerpoint/2010/main" val="276712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2105</TotalTime>
  <Words>935</Words>
  <Application>Microsoft Office PowerPoint</Application>
  <PresentationFormat>On-screen Show (16:9)</PresentationFormat>
  <Paragraphs>100</Paragraphs>
  <Slides>34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Organic</vt:lpstr>
      <vt:lpstr>PowerPoint Presentation</vt:lpstr>
      <vt:lpstr>How to Read an Academic Article</vt:lpstr>
      <vt:lpstr>Genres (ޖޮންރާސް)</vt:lpstr>
      <vt:lpstr>PowerPoint Presentation</vt:lpstr>
      <vt:lpstr>What it means…</vt:lpstr>
      <vt:lpstr>Constructivism and understanding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1. Read and highlight the main sentence(s) of each significant paragraph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Advice</vt:lpstr>
      <vt:lpstr>PowerPoint Presentation</vt:lpstr>
    </vt:vector>
  </TitlesOfParts>
  <Company>Psychology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Read an Academic Article</dc:title>
  <dc:creator>Mills</dc:creator>
  <cp:lastModifiedBy>user</cp:lastModifiedBy>
  <cp:revision>103</cp:revision>
  <cp:lastPrinted>2014-01-29T13:03:44Z</cp:lastPrinted>
  <dcterms:created xsi:type="dcterms:W3CDTF">2010-09-03T10:10:50Z</dcterms:created>
  <dcterms:modified xsi:type="dcterms:W3CDTF">2017-08-10T04:02:04Z</dcterms:modified>
</cp:coreProperties>
</file>