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67" r:id="rId5"/>
    <p:sldId id="259" r:id="rId6"/>
    <p:sldId id="260" r:id="rId7"/>
    <p:sldId id="261" r:id="rId8"/>
    <p:sldId id="262" r:id="rId9"/>
    <p:sldId id="263" r:id="rId10"/>
    <p:sldId id="264" r:id="rId11"/>
    <p:sldId id="265" r:id="rId12"/>
    <p:sldId id="266" r:id="rId13"/>
    <p:sldId id="268" r:id="rId14"/>
    <p:sldId id="269" r:id="rId15"/>
    <p:sldId id="270" r:id="rId16"/>
    <p:sldId id="274" r:id="rId17"/>
    <p:sldId id="275" r:id="rId18"/>
    <p:sldId id="273" r:id="rId19"/>
    <p:sldId id="272" r:id="rId20"/>
    <p:sldId id="271" r:id="rId21"/>
    <p:sldId id="276"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F00"/>
    <a:srgbClr val="0045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29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A5B926-CB92-4A91-A998-F6139FDF53E2}" type="datetimeFigureOut">
              <a:rPr lang="en-US" smtClean="0"/>
              <a:t>4/23/2017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4FFDD1-A992-4BD1-80CB-8614133C6E5A}" type="slidenum">
              <a:rPr lang="en-US" smtClean="0"/>
              <a:t>‹#›</a:t>
            </a:fld>
            <a:endParaRPr lang="en-US"/>
          </a:p>
        </p:txBody>
      </p:sp>
    </p:spTree>
    <p:extLst>
      <p:ext uri="{BB962C8B-B14F-4D97-AF65-F5344CB8AC3E}">
        <p14:creationId xmlns:p14="http://schemas.microsoft.com/office/powerpoint/2010/main" val="294951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4FFDD1-A992-4BD1-80CB-8614133C6E5A}" type="slidenum">
              <a:rPr lang="en-US" smtClean="0"/>
              <a:t>12</a:t>
            </a:fld>
            <a:endParaRPr lang="en-US"/>
          </a:p>
        </p:txBody>
      </p:sp>
    </p:spTree>
    <p:extLst>
      <p:ext uri="{BB962C8B-B14F-4D97-AF65-F5344CB8AC3E}">
        <p14:creationId xmlns:p14="http://schemas.microsoft.com/office/powerpoint/2010/main" val="2662665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6DD889-AD03-4CDF-8576-E35E712E8D6D}" type="datetimeFigureOut">
              <a:rPr lang="en-US" smtClean="0"/>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763499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DD889-AD03-4CDF-8576-E35E712E8D6D}" type="datetimeFigureOut">
              <a:rPr lang="en-US" smtClean="0"/>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422043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6DD889-AD03-4CDF-8576-E35E712E8D6D}" type="datetimeFigureOut">
              <a:rPr lang="en-US" smtClean="0"/>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321972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6DD889-AD03-4CDF-8576-E35E712E8D6D}" type="datetimeFigureOut">
              <a:rPr lang="en-US" smtClean="0"/>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2545534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6DD889-AD03-4CDF-8576-E35E712E8D6D}" type="datetimeFigureOut">
              <a:rPr lang="en-US" smtClean="0"/>
              <a:t>4/23/2017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529175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DD889-AD03-4CDF-8576-E35E712E8D6D}" type="datetimeFigureOut">
              <a:rPr lang="en-US" smtClean="0"/>
              <a:t>4/23/2017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1131768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6DD889-AD03-4CDF-8576-E35E712E8D6D}" type="datetimeFigureOut">
              <a:rPr lang="en-US" smtClean="0"/>
              <a:t>4/23/2017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234185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DD889-AD03-4CDF-8576-E35E712E8D6D}" type="datetimeFigureOut">
              <a:rPr lang="en-US" smtClean="0"/>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684974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DD889-AD03-4CDF-8576-E35E712E8D6D}" type="datetimeFigureOut">
              <a:rPr lang="en-US" smtClean="0"/>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296675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DD889-AD03-4CDF-8576-E35E712E8D6D}" type="datetimeFigureOut">
              <a:rPr lang="en-US" smtClean="0"/>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99187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DD889-AD03-4CDF-8576-E35E712E8D6D}" type="datetimeFigureOut">
              <a:rPr lang="en-US" smtClean="0"/>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D01D3-8051-4D10-9634-CF17EF28120F}" type="slidenum">
              <a:rPr lang="en-US" smtClean="0"/>
              <a:t>‹#›</a:t>
            </a:fld>
            <a:endParaRPr lang="en-US"/>
          </a:p>
        </p:txBody>
      </p:sp>
    </p:spTree>
    <p:extLst>
      <p:ext uri="{BB962C8B-B14F-4D97-AF65-F5344CB8AC3E}">
        <p14:creationId xmlns:p14="http://schemas.microsoft.com/office/powerpoint/2010/main" val="3406508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B6DD889-AD03-4CDF-8576-E35E712E8D6D}" type="datetimeFigureOut">
              <a:rPr lang="en-US" smtClean="0"/>
              <a:t>4/23/2017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F8D01D3-8051-4D10-9634-CF17EF28120F}" type="slidenum">
              <a:rPr lang="en-US" smtClean="0"/>
              <a:t>‹#›</a:t>
            </a:fld>
            <a:endParaRPr lang="en-US"/>
          </a:p>
        </p:txBody>
      </p:sp>
    </p:spTree>
    <p:extLst>
      <p:ext uri="{BB962C8B-B14F-4D97-AF65-F5344CB8AC3E}">
        <p14:creationId xmlns:p14="http://schemas.microsoft.com/office/powerpoint/2010/main" val="410948718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62898" y="277015"/>
            <a:ext cx="3379451" cy="830997"/>
          </a:xfrm>
          <a:prstGeom prst="rect">
            <a:avLst/>
          </a:prstGeom>
          <a:noFill/>
        </p:spPr>
        <p:txBody>
          <a:bodyPr wrap="none" rtlCol="0">
            <a:spAutoFit/>
          </a:bodyPr>
          <a:lstStyle/>
          <a:p>
            <a:r>
              <a:rPr lang="en-US" sz="1600" dirty="0" smtClean="0">
                <a:solidFill>
                  <a:schemeClr val="accent6">
                    <a:lumMod val="60000"/>
                    <a:lumOff val="40000"/>
                  </a:schemeClr>
                </a:solidFill>
              </a:rPr>
              <a:t>PRC Information Session</a:t>
            </a:r>
          </a:p>
          <a:p>
            <a:r>
              <a:rPr lang="en-US" sz="3200" dirty="0" smtClean="0">
                <a:solidFill>
                  <a:schemeClr val="accent6">
                    <a:lumMod val="75000"/>
                  </a:schemeClr>
                </a:solidFill>
              </a:rPr>
              <a:t>Thesis Examination</a:t>
            </a:r>
            <a:endParaRPr lang="en-US" sz="3200" dirty="0">
              <a:solidFill>
                <a:schemeClr val="accent6">
                  <a:lumMod val="75000"/>
                </a:schemeClr>
              </a:solidFill>
            </a:endParaRPr>
          </a:p>
        </p:txBody>
      </p:sp>
      <p:pic>
        <p:nvPicPr>
          <p:cNvPr id="1026" name="Picture 2" descr="Image result for maldives"/>
          <p:cNvPicPr>
            <a:picLocks noChangeAspect="1" noChangeArrowheads="1"/>
          </p:cNvPicPr>
          <p:nvPr/>
        </p:nvPicPr>
        <p:blipFill rotWithShape="1">
          <a:blip r:embed="rId2">
            <a:extLst>
              <a:ext uri="{28A0092B-C50C-407E-A947-70E740481C1C}">
                <a14:useLocalDpi xmlns:a14="http://schemas.microsoft.com/office/drawing/2010/main" val="0"/>
              </a:ext>
            </a:extLst>
          </a:blip>
          <a:srcRect t="21729" b="-1"/>
          <a:stretch/>
        </p:blipFill>
        <p:spPr bwMode="auto">
          <a:xfrm>
            <a:off x="0" y="1198013"/>
            <a:ext cx="9153258" cy="39454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419071" y="4673084"/>
            <a:ext cx="1316258" cy="369332"/>
          </a:xfrm>
          <a:prstGeom prst="rect">
            <a:avLst/>
          </a:prstGeom>
          <a:noFill/>
        </p:spPr>
        <p:txBody>
          <a:bodyPr wrap="none" rtlCol="0">
            <a:spAutoFit/>
          </a:bodyPr>
          <a:lstStyle/>
          <a:p>
            <a:r>
              <a:rPr lang="en-US" dirty="0" smtClean="0"/>
              <a:t>2015 Events</a:t>
            </a:r>
            <a:endParaRPr lang="en-US" dirty="0"/>
          </a:p>
        </p:txBody>
      </p:sp>
    </p:spTree>
    <p:extLst>
      <p:ext uri="{BB962C8B-B14F-4D97-AF65-F5344CB8AC3E}">
        <p14:creationId xmlns:p14="http://schemas.microsoft.com/office/powerpoint/2010/main" val="921028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90550"/>
            <a:ext cx="4969374" cy="369332"/>
          </a:xfrm>
          <a:prstGeom prst="rect">
            <a:avLst/>
          </a:prstGeom>
          <a:noFill/>
        </p:spPr>
        <p:txBody>
          <a:bodyPr wrap="none" rtlCol="0">
            <a:spAutoFit/>
          </a:bodyPr>
          <a:lstStyle/>
          <a:p>
            <a:r>
              <a:rPr lang="en-US" b="1" dirty="0" smtClean="0">
                <a:solidFill>
                  <a:schemeClr val="accent6">
                    <a:lumMod val="60000"/>
                    <a:lumOff val="40000"/>
                  </a:schemeClr>
                </a:solidFill>
              </a:rPr>
              <a:t>Meetings on 1</a:t>
            </a:r>
            <a:r>
              <a:rPr lang="en-US" b="1" baseline="30000" dirty="0" smtClean="0">
                <a:solidFill>
                  <a:schemeClr val="accent6">
                    <a:lumMod val="60000"/>
                    <a:lumOff val="40000"/>
                  </a:schemeClr>
                </a:solidFill>
              </a:rPr>
              <a:t>st</a:t>
            </a:r>
            <a:r>
              <a:rPr lang="en-US" b="1" dirty="0" smtClean="0">
                <a:solidFill>
                  <a:schemeClr val="accent6">
                    <a:lumMod val="60000"/>
                    <a:lumOff val="40000"/>
                  </a:schemeClr>
                </a:solidFill>
              </a:rPr>
              <a:t> Sunday Afternoon of Every Month</a:t>
            </a:r>
            <a:endParaRPr lang="en-US" b="1" dirty="0">
              <a:solidFill>
                <a:schemeClr val="accent6">
                  <a:lumMod val="60000"/>
                  <a:lumOff val="40000"/>
                </a:schemeClr>
              </a:solidFill>
            </a:endParaRPr>
          </a:p>
        </p:txBody>
      </p:sp>
      <p:sp>
        <p:nvSpPr>
          <p:cNvPr id="3" name="TextBox 2"/>
          <p:cNvSpPr txBox="1"/>
          <p:nvPr/>
        </p:nvSpPr>
        <p:spPr>
          <a:xfrm>
            <a:off x="1295400" y="1200150"/>
            <a:ext cx="6934200" cy="3139321"/>
          </a:xfrm>
          <a:prstGeom prst="rect">
            <a:avLst/>
          </a:prstGeom>
          <a:noFill/>
        </p:spPr>
        <p:txBody>
          <a:bodyPr wrap="square" rtlCol="0">
            <a:spAutoFit/>
          </a:bodyPr>
          <a:lstStyle/>
          <a:p>
            <a:pPr marL="342900" indent="-342900">
              <a:buFont typeface="+mj-lt"/>
              <a:buAutoNum type="arabicPeriod"/>
            </a:pPr>
            <a:r>
              <a:rPr lang="en-US" dirty="0" smtClean="0"/>
              <a:t>February:   Preparation of Initial Research Proposals</a:t>
            </a:r>
          </a:p>
          <a:p>
            <a:pPr marL="342900" indent="-342900">
              <a:buFont typeface="+mj-lt"/>
              <a:buAutoNum type="arabicPeriod"/>
            </a:pPr>
            <a:r>
              <a:rPr lang="en-US" dirty="0" smtClean="0"/>
              <a:t>March:  Academic Writing</a:t>
            </a:r>
          </a:p>
          <a:p>
            <a:pPr marL="342900" indent="-342900">
              <a:buFont typeface="+mj-lt"/>
              <a:buAutoNum type="arabicPeriod"/>
            </a:pPr>
            <a:r>
              <a:rPr lang="en-US" dirty="0" smtClean="0"/>
              <a:t>April:  Thesis and Publications</a:t>
            </a:r>
          </a:p>
          <a:p>
            <a:pPr marL="342900" indent="-342900">
              <a:buFont typeface="+mj-lt"/>
              <a:buAutoNum type="arabicPeriod"/>
            </a:pPr>
            <a:r>
              <a:rPr lang="en-US" dirty="0" smtClean="0"/>
              <a:t>May: How to Prepare the Final Research Proposal</a:t>
            </a:r>
          </a:p>
          <a:p>
            <a:pPr marL="342900" indent="-342900">
              <a:buFont typeface="+mj-lt"/>
              <a:buAutoNum type="arabicPeriod"/>
            </a:pPr>
            <a:r>
              <a:rPr lang="en-US" dirty="0" smtClean="0"/>
              <a:t>June: Ethics, Plagiarism and Data Collection</a:t>
            </a:r>
          </a:p>
          <a:p>
            <a:pPr marL="342900" indent="-342900">
              <a:buFont typeface="+mj-lt"/>
              <a:buAutoNum type="arabicPeriod"/>
            </a:pPr>
            <a:r>
              <a:rPr lang="en-US" dirty="0" smtClean="0"/>
              <a:t>July: Using Microsoft Word for Thesis Writing</a:t>
            </a:r>
          </a:p>
          <a:p>
            <a:pPr marL="342900" indent="-342900">
              <a:buFont typeface="+mj-lt"/>
              <a:buAutoNum type="arabicPeriod"/>
            </a:pPr>
            <a:r>
              <a:rPr lang="en-US" dirty="0" smtClean="0"/>
              <a:t>August: APA Referencing Style</a:t>
            </a:r>
          </a:p>
          <a:p>
            <a:pPr marL="342900" indent="-342900">
              <a:buFont typeface="+mj-lt"/>
              <a:buAutoNum type="arabicPeriod"/>
            </a:pPr>
            <a:r>
              <a:rPr lang="en-US" dirty="0" smtClean="0"/>
              <a:t>September: Managing References</a:t>
            </a:r>
          </a:p>
          <a:p>
            <a:pPr marL="342900" indent="-342900">
              <a:buFont typeface="+mj-lt"/>
              <a:buAutoNum type="arabicPeriod"/>
            </a:pPr>
            <a:r>
              <a:rPr lang="en-US" dirty="0" smtClean="0"/>
              <a:t>October:  More on Academic Writing</a:t>
            </a:r>
          </a:p>
          <a:p>
            <a:pPr marL="342900" indent="-342900">
              <a:buFont typeface="+mj-lt"/>
              <a:buAutoNum type="arabicPeriod"/>
            </a:pPr>
            <a:r>
              <a:rPr lang="en-US" dirty="0" smtClean="0"/>
              <a:t>November: Thesis Examination</a:t>
            </a:r>
          </a:p>
          <a:p>
            <a:pPr marL="342900" indent="-342900">
              <a:buFont typeface="+mj-lt"/>
              <a:buAutoNum type="arabicPeriod"/>
            </a:pPr>
            <a:endParaRPr lang="en-US" dirty="0"/>
          </a:p>
        </p:txBody>
      </p:sp>
    </p:spTree>
    <p:extLst>
      <p:ext uri="{BB962C8B-B14F-4D97-AF65-F5344CB8AC3E}">
        <p14:creationId xmlns:p14="http://schemas.microsoft.com/office/powerpoint/2010/main" val="57892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428750"/>
            <a:ext cx="6019800" cy="2585323"/>
          </a:xfrm>
          <a:prstGeom prst="rect">
            <a:avLst/>
          </a:prstGeom>
        </p:spPr>
        <p:txBody>
          <a:bodyPr wrap="square">
            <a:spAutoFit/>
          </a:bodyPr>
          <a:lstStyle/>
          <a:p>
            <a:r>
              <a:rPr lang="en-US" dirty="0"/>
              <a:t> </a:t>
            </a:r>
          </a:p>
          <a:p>
            <a:pPr marL="285750" indent="-285750">
              <a:buFont typeface="Arial" pitchFamily="34" charset="0"/>
              <a:buChar char="•"/>
            </a:pPr>
            <a:r>
              <a:rPr lang="en-US" dirty="0" smtClean="0"/>
              <a:t>Nomination </a:t>
            </a:r>
            <a:r>
              <a:rPr lang="en-US" dirty="0"/>
              <a:t>of </a:t>
            </a:r>
            <a:r>
              <a:rPr lang="en-US" dirty="0" smtClean="0"/>
              <a:t>examiners</a:t>
            </a:r>
          </a:p>
          <a:p>
            <a:pPr marL="285750" indent="-285750">
              <a:buFont typeface="Arial" pitchFamily="34" charset="0"/>
              <a:buChar char="•"/>
            </a:pPr>
            <a:r>
              <a:rPr lang="en-US" dirty="0" smtClean="0"/>
              <a:t>Conflict </a:t>
            </a:r>
            <a:r>
              <a:rPr lang="en-US" dirty="0"/>
              <a:t>of interest</a:t>
            </a:r>
          </a:p>
          <a:p>
            <a:pPr marL="285750" indent="-285750">
              <a:buFont typeface="Arial" pitchFamily="34" charset="0"/>
              <a:buChar char="•"/>
            </a:pPr>
            <a:r>
              <a:rPr lang="en-US" dirty="0" smtClean="0"/>
              <a:t>Thesis </a:t>
            </a:r>
            <a:r>
              <a:rPr lang="en-US" dirty="0"/>
              <a:t>Submission</a:t>
            </a:r>
          </a:p>
          <a:p>
            <a:pPr marL="285750" indent="-285750">
              <a:buFont typeface="Arial" pitchFamily="34" charset="0"/>
              <a:buChar char="•"/>
            </a:pPr>
            <a:r>
              <a:rPr lang="en-US" dirty="0" smtClean="0"/>
              <a:t>Formatting </a:t>
            </a:r>
            <a:r>
              <a:rPr lang="en-US" dirty="0"/>
              <a:t>your thesis – front page requirements</a:t>
            </a:r>
          </a:p>
          <a:p>
            <a:pPr marL="285750" indent="-285750">
              <a:buFont typeface="Arial" pitchFamily="34" charset="0"/>
              <a:buChar char="•"/>
            </a:pPr>
            <a:r>
              <a:rPr lang="en-US" dirty="0" smtClean="0"/>
              <a:t>Examination</a:t>
            </a:r>
            <a:endParaRPr lang="en-US" dirty="0"/>
          </a:p>
          <a:p>
            <a:pPr marL="285750" indent="-285750">
              <a:buFont typeface="Arial" pitchFamily="34" charset="0"/>
              <a:buChar char="•"/>
            </a:pPr>
            <a:r>
              <a:rPr lang="en-US" dirty="0" smtClean="0"/>
              <a:t>Classification</a:t>
            </a:r>
            <a:endParaRPr lang="en-US" dirty="0"/>
          </a:p>
          <a:p>
            <a:pPr marL="285750" indent="-285750">
              <a:buFont typeface="Arial" pitchFamily="34" charset="0"/>
              <a:buChar char="•"/>
            </a:pPr>
            <a:r>
              <a:rPr lang="en-US" dirty="0" smtClean="0"/>
              <a:t>Revisions</a:t>
            </a:r>
            <a:endParaRPr lang="en-US" dirty="0"/>
          </a:p>
          <a:p>
            <a:pPr marL="285750" indent="-285750">
              <a:buFont typeface="Arial" pitchFamily="34" charset="0"/>
              <a:buChar char="•"/>
            </a:pPr>
            <a:r>
              <a:rPr lang="en-US" dirty="0" smtClean="0"/>
              <a:t>Submission </a:t>
            </a:r>
            <a:r>
              <a:rPr lang="en-US" dirty="0"/>
              <a:t>of final version of theses</a:t>
            </a:r>
          </a:p>
        </p:txBody>
      </p:sp>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62898" y="277015"/>
            <a:ext cx="3379451" cy="830997"/>
          </a:xfrm>
          <a:prstGeom prst="rect">
            <a:avLst/>
          </a:prstGeom>
          <a:noFill/>
        </p:spPr>
        <p:txBody>
          <a:bodyPr wrap="none" rtlCol="0">
            <a:spAutoFit/>
          </a:bodyPr>
          <a:lstStyle/>
          <a:p>
            <a:r>
              <a:rPr lang="en-US" sz="1600" dirty="0" smtClean="0">
                <a:solidFill>
                  <a:schemeClr val="accent6">
                    <a:lumMod val="60000"/>
                    <a:lumOff val="40000"/>
                  </a:schemeClr>
                </a:solidFill>
              </a:rPr>
              <a:t>PRC Information Session</a:t>
            </a:r>
          </a:p>
          <a:p>
            <a:r>
              <a:rPr lang="en-US" sz="3200" dirty="0" smtClean="0">
                <a:solidFill>
                  <a:schemeClr val="accent6">
                    <a:lumMod val="75000"/>
                  </a:schemeClr>
                </a:solidFill>
              </a:rPr>
              <a:t>Thesis Examination</a:t>
            </a:r>
            <a:endParaRPr lang="en-US" sz="3200" dirty="0">
              <a:solidFill>
                <a:schemeClr val="accent6">
                  <a:lumMod val="75000"/>
                </a:schemeClr>
              </a:solidFill>
            </a:endParaRPr>
          </a:p>
        </p:txBody>
      </p:sp>
    </p:spTree>
    <p:extLst>
      <p:ext uri="{BB962C8B-B14F-4D97-AF65-F5344CB8AC3E}">
        <p14:creationId xmlns:p14="http://schemas.microsoft.com/office/powerpoint/2010/main" val="3834728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04950"/>
            <a:ext cx="6019800" cy="1200329"/>
          </a:xfrm>
          <a:prstGeom prst="rect">
            <a:avLst/>
          </a:prstGeom>
        </p:spPr>
        <p:txBody>
          <a:bodyPr wrap="square">
            <a:spAutoFit/>
          </a:bodyPr>
          <a:lstStyle/>
          <a:p>
            <a:r>
              <a:rPr lang="en-US" dirty="0"/>
              <a:t> </a:t>
            </a:r>
          </a:p>
          <a:p>
            <a:pPr marL="285750" indent="-285750">
              <a:buFont typeface="Arial" pitchFamily="34" charset="0"/>
              <a:buChar char="•"/>
            </a:pPr>
            <a:r>
              <a:rPr lang="en-US" dirty="0" smtClean="0"/>
              <a:t>First point of contact  Dean of relevant faculty </a:t>
            </a:r>
          </a:p>
          <a:p>
            <a:pPr marL="285750" indent="-285750">
              <a:buFont typeface="Arial" pitchFamily="34" charset="0"/>
              <a:buChar char="•"/>
            </a:pPr>
            <a:r>
              <a:rPr lang="en-US" dirty="0" smtClean="0"/>
              <a:t>Deputy Vice Chancellor for Academic Affairs</a:t>
            </a:r>
          </a:p>
          <a:p>
            <a:pPr marL="285750" indent="-285750">
              <a:buFont typeface="Arial" pitchFamily="34" charset="0"/>
              <a:buChar char="•"/>
            </a:pPr>
            <a:r>
              <a:rPr lang="en-US" dirty="0" smtClean="0"/>
              <a:t>Higher Degrees Committee</a:t>
            </a:r>
          </a:p>
        </p:txBody>
      </p:sp>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81414" y="539175"/>
            <a:ext cx="5057795" cy="584775"/>
          </a:xfrm>
          <a:prstGeom prst="rect">
            <a:avLst/>
          </a:prstGeom>
          <a:noFill/>
        </p:spPr>
        <p:txBody>
          <a:bodyPr wrap="none" rtlCol="0">
            <a:spAutoFit/>
          </a:bodyPr>
          <a:lstStyle/>
          <a:p>
            <a:r>
              <a:rPr lang="en-US" sz="3200" dirty="0" smtClean="0">
                <a:solidFill>
                  <a:schemeClr val="accent6">
                    <a:lumMod val="75000"/>
                  </a:schemeClr>
                </a:solidFill>
              </a:rPr>
              <a:t>Thesis Examination Authority</a:t>
            </a:r>
            <a:endParaRPr lang="en-US" sz="3200" dirty="0">
              <a:solidFill>
                <a:schemeClr val="accent6">
                  <a:lumMod val="75000"/>
                </a:schemeClr>
              </a:solidFill>
            </a:endParaRPr>
          </a:p>
        </p:txBody>
      </p:sp>
    </p:spTree>
    <p:extLst>
      <p:ext uri="{BB962C8B-B14F-4D97-AF65-F5344CB8AC3E}">
        <p14:creationId xmlns:p14="http://schemas.microsoft.com/office/powerpoint/2010/main" val="170924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421807"/>
            <a:ext cx="8229600" cy="3539430"/>
          </a:xfrm>
          <a:prstGeom prst="rect">
            <a:avLst/>
          </a:prstGeom>
          <a:noFill/>
        </p:spPr>
        <p:txBody>
          <a:bodyPr wrap="square" rtlCol="0">
            <a:spAutoFit/>
          </a:bodyPr>
          <a:lstStyle/>
          <a:p>
            <a:pPr marL="230188" indent="-230188"/>
            <a:r>
              <a:rPr lang="en-US" sz="1600" dirty="0" smtClean="0"/>
              <a:t>•  Supervisors, generally Principal Supervisor, will discuss  potential examiners with other supervisors and the student. The Principal Supervisor or nominee shall write to the potential examiners together with an extended abstract to seek their agreement. </a:t>
            </a:r>
          </a:p>
          <a:p>
            <a:endParaRPr lang="en-US" sz="1600" dirty="0"/>
          </a:p>
          <a:p>
            <a:pPr marL="230188" indent="-230188"/>
            <a:r>
              <a:rPr lang="en-US" sz="1600" dirty="0" smtClean="0"/>
              <a:t>•  Supervisors </a:t>
            </a:r>
            <a:r>
              <a:rPr lang="en-US" sz="1600" dirty="0"/>
              <a:t>should complete nomination form </a:t>
            </a:r>
            <a:r>
              <a:rPr lang="en-US" sz="1600" dirty="0">
                <a:solidFill>
                  <a:schemeClr val="accent6">
                    <a:lumMod val="75000"/>
                  </a:schemeClr>
                </a:solidFill>
              </a:rPr>
              <a:t>at least 3 weeks prior</a:t>
            </a:r>
            <a:r>
              <a:rPr lang="en-US" sz="1600" dirty="0"/>
              <a:t> </a:t>
            </a:r>
            <a:r>
              <a:rPr lang="en-US" sz="1600" dirty="0" smtClean="0"/>
              <a:t>to the </a:t>
            </a:r>
            <a:r>
              <a:rPr lang="en-US" sz="1600" dirty="0"/>
              <a:t>intended submission </a:t>
            </a:r>
            <a:r>
              <a:rPr lang="en-US" sz="1600" dirty="0" smtClean="0"/>
              <a:t>date.</a:t>
            </a:r>
            <a:endParaRPr lang="en-US" sz="1600" dirty="0"/>
          </a:p>
          <a:p>
            <a:r>
              <a:rPr lang="en-US" sz="1600" dirty="0"/>
              <a:t>	</a:t>
            </a:r>
            <a:r>
              <a:rPr lang="en-US" sz="1600" dirty="0" smtClean="0"/>
              <a:t>&gt; include </a:t>
            </a:r>
            <a:r>
              <a:rPr lang="en-US" sz="1600" dirty="0"/>
              <a:t>copy of thesis abstract</a:t>
            </a:r>
          </a:p>
          <a:p>
            <a:pPr marL="1085850" indent="-171450"/>
            <a:r>
              <a:rPr lang="en-US" sz="1600" dirty="0" smtClean="0"/>
              <a:t>&gt; 5 </a:t>
            </a:r>
            <a:r>
              <a:rPr lang="en-US" sz="1600" dirty="0"/>
              <a:t>examiners for PhD </a:t>
            </a:r>
            <a:r>
              <a:rPr lang="en-US" sz="1600" dirty="0" smtClean="0"/>
              <a:t>(Three will be selected. Two as reserves)  </a:t>
            </a:r>
            <a:r>
              <a:rPr lang="en-US" sz="1600" dirty="0"/>
              <a:t>[no examiner from MNU. At least 2 from overseas who has demonstrated expertise in the area</a:t>
            </a:r>
            <a:r>
              <a:rPr lang="en-US" sz="1600" dirty="0" smtClean="0"/>
              <a:t>.]</a:t>
            </a:r>
            <a:endParaRPr lang="en-US" sz="1600" dirty="0"/>
          </a:p>
          <a:p>
            <a:r>
              <a:rPr lang="en-US" sz="1600" dirty="0" smtClean="0"/>
              <a:t> </a:t>
            </a:r>
            <a:r>
              <a:rPr lang="en-US" sz="1600" dirty="0"/>
              <a:t>	</a:t>
            </a:r>
            <a:r>
              <a:rPr lang="en-US" sz="1600" dirty="0" smtClean="0"/>
              <a:t>&gt; 2 </a:t>
            </a:r>
            <a:r>
              <a:rPr lang="en-US" sz="1600" dirty="0"/>
              <a:t>examiners for Masters (and reserve) – at least 1 </a:t>
            </a:r>
            <a:r>
              <a:rPr lang="en-US" sz="1600" dirty="0" smtClean="0"/>
              <a:t>external. </a:t>
            </a:r>
          </a:p>
          <a:p>
            <a:r>
              <a:rPr lang="en-US" sz="1600" dirty="0"/>
              <a:t> </a:t>
            </a:r>
            <a:r>
              <a:rPr lang="en-US" sz="1600" dirty="0" smtClean="0"/>
              <a:t>          	&gt; There is a special form for nominating examiners.</a:t>
            </a:r>
            <a:endParaRPr lang="en-US" sz="1600" dirty="0"/>
          </a:p>
          <a:p>
            <a:endParaRPr lang="en-US" sz="1600" dirty="0" smtClean="0"/>
          </a:p>
          <a:p>
            <a:r>
              <a:rPr lang="en-US" sz="1600" dirty="0" smtClean="0"/>
              <a:t>•  Final </a:t>
            </a:r>
            <a:r>
              <a:rPr lang="en-US" sz="1600" dirty="0"/>
              <a:t>approval of examiners by </a:t>
            </a:r>
            <a:r>
              <a:rPr lang="en-US" sz="1600" dirty="0" smtClean="0"/>
              <a:t>HDC or nominee.</a:t>
            </a:r>
            <a:endParaRPr lang="en-US" sz="1600" dirty="0"/>
          </a:p>
          <a:p>
            <a:endParaRPr lang="en-US" sz="1600" dirty="0"/>
          </a:p>
        </p:txBody>
      </p:sp>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81414" y="539175"/>
            <a:ext cx="4398384" cy="584775"/>
          </a:xfrm>
          <a:prstGeom prst="rect">
            <a:avLst/>
          </a:prstGeom>
          <a:noFill/>
        </p:spPr>
        <p:txBody>
          <a:bodyPr wrap="none" rtlCol="0">
            <a:spAutoFit/>
          </a:bodyPr>
          <a:lstStyle/>
          <a:p>
            <a:r>
              <a:rPr lang="en-US" sz="3200" dirty="0" smtClean="0">
                <a:solidFill>
                  <a:schemeClr val="accent6">
                    <a:lumMod val="75000"/>
                  </a:schemeClr>
                </a:solidFill>
              </a:rPr>
              <a:t>Nomination of Examiners</a:t>
            </a:r>
            <a:endParaRPr lang="en-US" sz="3200" dirty="0">
              <a:solidFill>
                <a:schemeClr val="accent6">
                  <a:lumMod val="75000"/>
                </a:schemeClr>
              </a:solidFill>
            </a:endParaRPr>
          </a:p>
        </p:txBody>
      </p:sp>
    </p:spTree>
    <p:extLst>
      <p:ext uri="{BB962C8B-B14F-4D97-AF65-F5344CB8AC3E}">
        <p14:creationId xmlns:p14="http://schemas.microsoft.com/office/powerpoint/2010/main" val="359173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11016"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4180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3393" y="1725386"/>
            <a:ext cx="6056086" cy="3477875"/>
          </a:xfrm>
          <a:prstGeom prst="rect">
            <a:avLst/>
          </a:prstGeom>
          <a:noFill/>
        </p:spPr>
        <p:txBody>
          <a:bodyPr wrap="square" rtlCol="0">
            <a:spAutoFit/>
          </a:bodyPr>
          <a:lstStyle/>
          <a:p>
            <a:pPr marL="230188" indent="-230188"/>
            <a:r>
              <a:rPr lang="en-US" sz="2000" dirty="0" smtClean="0"/>
              <a:t>•  Many forms used in examination processing are on the website.</a:t>
            </a:r>
          </a:p>
          <a:p>
            <a:pPr marL="230188" indent="-230188"/>
            <a:endParaRPr lang="en-US" sz="2000" dirty="0" smtClean="0"/>
          </a:p>
          <a:p>
            <a:pPr marL="230188" indent="-230188"/>
            <a:r>
              <a:rPr lang="en-US" sz="2000" dirty="0" smtClean="0"/>
              <a:t>•  There are forms for submission of thesis for examination, certificate of agreement of supervisors for examination (which have been incorporated in the thesis proper), forms for final submission, etc.</a:t>
            </a:r>
          </a:p>
          <a:p>
            <a:pPr marL="230188" indent="-230188"/>
            <a:endParaRPr lang="en-US" sz="2000" dirty="0"/>
          </a:p>
          <a:p>
            <a:pPr marL="230188" indent="-230188"/>
            <a:r>
              <a:rPr lang="en-US" sz="2000" dirty="0" smtClean="0"/>
              <a:t>Students are well-advised to go through all the form available online.</a:t>
            </a:r>
            <a:endParaRPr lang="en-US" sz="2000" dirty="0"/>
          </a:p>
          <a:p>
            <a:endParaRPr lang="en-US" sz="2000" dirty="0"/>
          </a:p>
        </p:txBody>
      </p:sp>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81414" y="539175"/>
            <a:ext cx="4032579" cy="584775"/>
          </a:xfrm>
          <a:prstGeom prst="rect">
            <a:avLst/>
          </a:prstGeom>
          <a:noFill/>
        </p:spPr>
        <p:txBody>
          <a:bodyPr wrap="none" rtlCol="0">
            <a:spAutoFit/>
          </a:bodyPr>
          <a:lstStyle/>
          <a:p>
            <a:r>
              <a:rPr lang="en-US" sz="3200" dirty="0" smtClean="0">
                <a:solidFill>
                  <a:schemeClr val="accent6">
                    <a:lumMod val="75000"/>
                  </a:schemeClr>
                </a:solidFill>
              </a:rPr>
              <a:t>Forms… Forms… Forms</a:t>
            </a:r>
            <a:endParaRPr lang="en-US" sz="3200" dirty="0">
              <a:solidFill>
                <a:schemeClr val="accent6">
                  <a:lumMod val="75000"/>
                </a:schemeClr>
              </a:solidFill>
            </a:endParaRPr>
          </a:p>
        </p:txBody>
      </p:sp>
    </p:spTree>
    <p:extLst>
      <p:ext uri="{BB962C8B-B14F-4D97-AF65-F5344CB8AC3E}">
        <p14:creationId xmlns:p14="http://schemas.microsoft.com/office/powerpoint/2010/main" val="210151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5719451" cy="584775"/>
          </a:xfrm>
          <a:prstGeom prst="rect">
            <a:avLst/>
          </a:prstGeom>
          <a:noFill/>
        </p:spPr>
        <p:txBody>
          <a:bodyPr wrap="none" rtlCol="0">
            <a:spAutoFit/>
          </a:bodyPr>
          <a:lstStyle/>
          <a:p>
            <a:r>
              <a:rPr lang="en-US" sz="3200" dirty="0" smtClean="0">
                <a:solidFill>
                  <a:schemeClr val="accent6">
                    <a:lumMod val="75000"/>
                  </a:schemeClr>
                </a:solidFill>
              </a:rPr>
              <a:t>Selecting independent examiners</a:t>
            </a:r>
            <a:endParaRPr lang="en-US" sz="3200" dirty="0">
              <a:solidFill>
                <a:schemeClr val="accent6">
                  <a:lumMod val="75000"/>
                </a:schemeClr>
              </a:solidFill>
            </a:endParaRPr>
          </a:p>
        </p:txBody>
      </p:sp>
      <p:sp>
        <p:nvSpPr>
          <p:cNvPr id="6" name="TextBox 5"/>
          <p:cNvSpPr txBox="1"/>
          <p:nvPr/>
        </p:nvSpPr>
        <p:spPr>
          <a:xfrm>
            <a:off x="1828800" y="1581150"/>
            <a:ext cx="6096000" cy="2862322"/>
          </a:xfrm>
          <a:prstGeom prst="rect">
            <a:avLst/>
          </a:prstGeom>
          <a:noFill/>
        </p:spPr>
        <p:txBody>
          <a:bodyPr wrap="square" rtlCol="0">
            <a:spAutoFit/>
          </a:bodyPr>
          <a:lstStyle/>
          <a:p>
            <a:r>
              <a:rPr lang="en-US" dirty="0" smtClean="0"/>
              <a:t>In most universities, independent examiners who are competent in the field of research is selected. In UWA, none of the examiners can be the University. In MNU, all can be external to the university but a least two must be external. Local examiners can introduce bias to the examination process.</a:t>
            </a:r>
          </a:p>
          <a:p>
            <a:endParaRPr lang="en-US" dirty="0" smtClean="0"/>
          </a:p>
          <a:p>
            <a:r>
              <a:rPr lang="en-US" dirty="0" smtClean="0"/>
              <a:t>It is difficult to find competent active researchers in narrow fields to be examiners.</a:t>
            </a:r>
          </a:p>
          <a:p>
            <a:endParaRPr lang="en-US" dirty="0"/>
          </a:p>
          <a:p>
            <a:endParaRPr lang="en-US" dirty="0"/>
          </a:p>
        </p:txBody>
      </p:sp>
    </p:spTree>
    <p:extLst>
      <p:ext uri="{BB962C8B-B14F-4D97-AF65-F5344CB8AC3E}">
        <p14:creationId xmlns:p14="http://schemas.microsoft.com/office/powerpoint/2010/main" val="1657525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5019516" cy="584775"/>
          </a:xfrm>
          <a:prstGeom prst="rect">
            <a:avLst/>
          </a:prstGeom>
          <a:noFill/>
        </p:spPr>
        <p:txBody>
          <a:bodyPr wrap="none" rtlCol="0">
            <a:spAutoFit/>
          </a:bodyPr>
          <a:lstStyle/>
          <a:p>
            <a:r>
              <a:rPr lang="en-US" sz="3200" dirty="0" smtClean="0">
                <a:solidFill>
                  <a:schemeClr val="accent6">
                    <a:lumMod val="75000"/>
                  </a:schemeClr>
                </a:solidFill>
              </a:rPr>
              <a:t>Managing Conflict of interest</a:t>
            </a:r>
            <a:endParaRPr lang="en-US" sz="3200" dirty="0">
              <a:solidFill>
                <a:schemeClr val="accent6">
                  <a:lumMod val="75000"/>
                </a:schemeClr>
              </a:solidFill>
            </a:endParaRPr>
          </a:p>
        </p:txBody>
      </p:sp>
      <p:sp>
        <p:nvSpPr>
          <p:cNvPr id="6" name="TextBox 5"/>
          <p:cNvSpPr txBox="1"/>
          <p:nvPr/>
        </p:nvSpPr>
        <p:spPr>
          <a:xfrm>
            <a:off x="1981200" y="1594757"/>
            <a:ext cx="5919386" cy="2031325"/>
          </a:xfrm>
          <a:prstGeom prst="rect">
            <a:avLst/>
          </a:prstGeom>
          <a:noFill/>
        </p:spPr>
        <p:txBody>
          <a:bodyPr wrap="square" rtlCol="0">
            <a:spAutoFit/>
          </a:bodyPr>
          <a:lstStyle/>
          <a:p>
            <a:r>
              <a:rPr lang="en-US" dirty="0" smtClean="0"/>
              <a:t>Conflict of interest can introduce bias to the examination process.</a:t>
            </a:r>
          </a:p>
          <a:p>
            <a:endParaRPr lang="en-US" dirty="0"/>
          </a:p>
          <a:p>
            <a:r>
              <a:rPr lang="en-US" dirty="0" smtClean="0"/>
              <a:t>Excluding conflicts of interest protects the students, supervisors and the examiners from negative perceptions.</a:t>
            </a:r>
          </a:p>
          <a:p>
            <a:endParaRPr lang="en-US" dirty="0"/>
          </a:p>
          <a:p>
            <a:r>
              <a:rPr lang="en-US" dirty="0" smtClean="0"/>
              <a:t>Potential or actual conflicts of interest must be declared.</a:t>
            </a:r>
            <a:endParaRPr lang="en-US" dirty="0"/>
          </a:p>
        </p:txBody>
      </p:sp>
    </p:spTree>
    <p:extLst>
      <p:ext uri="{BB962C8B-B14F-4D97-AF65-F5344CB8AC3E}">
        <p14:creationId xmlns:p14="http://schemas.microsoft.com/office/powerpoint/2010/main" val="156873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28524"/>
            <a:ext cx="6858000" cy="450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22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2448555" cy="584775"/>
          </a:xfrm>
          <a:prstGeom prst="rect">
            <a:avLst/>
          </a:prstGeom>
          <a:noFill/>
        </p:spPr>
        <p:txBody>
          <a:bodyPr wrap="none" rtlCol="0">
            <a:spAutoFit/>
          </a:bodyPr>
          <a:lstStyle/>
          <a:p>
            <a:r>
              <a:rPr lang="en-US" sz="3200" dirty="0" smtClean="0">
                <a:solidFill>
                  <a:schemeClr val="accent6">
                    <a:lumMod val="75000"/>
                  </a:schemeClr>
                </a:solidFill>
              </a:rPr>
              <a:t>Thesis format</a:t>
            </a:r>
            <a:endParaRPr lang="en-US" sz="3200" dirty="0">
              <a:solidFill>
                <a:schemeClr val="accent6">
                  <a:lumMod val="75000"/>
                </a:schemeClr>
              </a:solidFill>
            </a:endParaRPr>
          </a:p>
        </p:txBody>
      </p:sp>
      <p:sp>
        <p:nvSpPr>
          <p:cNvPr id="6" name="TextBox 5"/>
          <p:cNvSpPr txBox="1"/>
          <p:nvPr/>
        </p:nvSpPr>
        <p:spPr>
          <a:xfrm>
            <a:off x="1600200" y="1581150"/>
            <a:ext cx="5410200" cy="1200329"/>
          </a:xfrm>
          <a:prstGeom prst="rect">
            <a:avLst/>
          </a:prstGeom>
          <a:noFill/>
        </p:spPr>
        <p:txBody>
          <a:bodyPr wrap="square" rtlCol="0">
            <a:spAutoFit/>
          </a:bodyPr>
          <a:lstStyle/>
          <a:p>
            <a:r>
              <a:rPr lang="en-US" dirty="0" smtClean="0"/>
              <a:t>Thesis templates are available for download but these are not substitutes for knowing APA Publication Style.</a:t>
            </a:r>
          </a:p>
          <a:p>
            <a:endParaRPr lang="en-US" dirty="0"/>
          </a:p>
          <a:p>
            <a:r>
              <a:rPr lang="en-US" dirty="0" smtClean="0"/>
              <a:t>Invest in a paper copy of the APA Publication Manual.</a:t>
            </a:r>
            <a:endParaRPr lang="en-US" dirty="0"/>
          </a:p>
        </p:txBody>
      </p:sp>
    </p:spTree>
    <p:extLst>
      <p:ext uri="{BB962C8B-B14F-4D97-AF65-F5344CB8AC3E}">
        <p14:creationId xmlns:p14="http://schemas.microsoft.com/office/powerpoint/2010/main" val="495223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0"/>
            <a:ext cx="348534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891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3177473" cy="584775"/>
          </a:xfrm>
          <a:prstGeom prst="rect">
            <a:avLst/>
          </a:prstGeom>
          <a:noFill/>
        </p:spPr>
        <p:txBody>
          <a:bodyPr wrap="none" rtlCol="0">
            <a:spAutoFit/>
          </a:bodyPr>
          <a:lstStyle/>
          <a:p>
            <a:r>
              <a:rPr lang="en-US" sz="3200" dirty="0" smtClean="0">
                <a:solidFill>
                  <a:schemeClr val="accent6">
                    <a:lumMod val="75000"/>
                  </a:schemeClr>
                </a:solidFill>
              </a:rPr>
              <a:t>Thesis submission</a:t>
            </a:r>
            <a:endParaRPr lang="en-US" sz="3200" dirty="0">
              <a:solidFill>
                <a:schemeClr val="accent6">
                  <a:lumMod val="75000"/>
                </a:schemeClr>
              </a:solidFill>
            </a:endParaRPr>
          </a:p>
        </p:txBody>
      </p:sp>
      <p:sp>
        <p:nvSpPr>
          <p:cNvPr id="6" name="TextBox 5"/>
          <p:cNvSpPr txBox="1"/>
          <p:nvPr/>
        </p:nvSpPr>
        <p:spPr>
          <a:xfrm>
            <a:off x="1600200" y="1581150"/>
            <a:ext cx="6858000" cy="3139321"/>
          </a:xfrm>
          <a:prstGeom prst="rect">
            <a:avLst/>
          </a:prstGeom>
          <a:noFill/>
        </p:spPr>
        <p:txBody>
          <a:bodyPr wrap="square" rtlCol="0">
            <a:spAutoFit/>
          </a:bodyPr>
          <a:lstStyle/>
          <a:p>
            <a:pPr marL="285750" indent="-285750">
              <a:buFont typeface="Arial" pitchFamily="34" charset="0"/>
              <a:buChar char="•"/>
            </a:pPr>
            <a:r>
              <a:rPr lang="en-US" dirty="0" smtClean="0"/>
              <a:t>With the “Thesis Submission Form Thesis”, the thesis must be submitted for examination as a </a:t>
            </a:r>
            <a:r>
              <a:rPr lang="en-US" dirty="0" err="1" smtClean="0"/>
              <a:t>pdf</a:t>
            </a:r>
            <a:r>
              <a:rPr lang="en-US" dirty="0" smtClean="0"/>
              <a:t> copy.  </a:t>
            </a:r>
          </a:p>
          <a:p>
            <a:endParaRPr lang="en-US" dirty="0" smtClean="0"/>
          </a:p>
          <a:p>
            <a:pPr marL="285750" indent="-285750">
              <a:buFont typeface="Arial" pitchFamily="34" charset="0"/>
              <a:buChar char="•"/>
            </a:pPr>
            <a:r>
              <a:rPr lang="en-US" dirty="0" smtClean="0"/>
              <a:t>The thesis is to be submitted to the Secretary of the Higher Degrees Committee (See PhD rules: 5.1).</a:t>
            </a:r>
          </a:p>
          <a:p>
            <a:pPr marL="285750" indent="-285750">
              <a:buFont typeface="Arial" pitchFamily="34" charset="0"/>
              <a:buChar char="•"/>
            </a:pPr>
            <a:endParaRPr lang="en-US" dirty="0" smtClean="0"/>
          </a:p>
          <a:p>
            <a:pPr marL="285750" indent="-285750">
              <a:buFont typeface="Arial" pitchFamily="34" charset="0"/>
              <a:buChar char="•"/>
            </a:pPr>
            <a:r>
              <a:rPr lang="en-US" dirty="0" smtClean="0"/>
              <a:t>Upon submission, the enrolment status will change and any scholarship will cease.</a:t>
            </a:r>
          </a:p>
          <a:p>
            <a:pPr marL="285750" indent="-285750">
              <a:buFont typeface="Arial" pitchFamily="34" charset="0"/>
              <a:buChar char="•"/>
            </a:pPr>
            <a:endParaRPr lang="en-US" dirty="0"/>
          </a:p>
          <a:p>
            <a:pPr marL="285750" indent="-285750">
              <a:buFont typeface="Arial" pitchFamily="34" charset="0"/>
              <a:buChar char="•"/>
            </a:pPr>
            <a:r>
              <a:rPr lang="en-US" dirty="0" smtClean="0"/>
              <a:t>Thesis is sent for examination. Student informed of status.</a:t>
            </a:r>
          </a:p>
          <a:p>
            <a:pPr marL="285750" indent="-285750">
              <a:buFont typeface="Arial" pitchFamily="34" charset="0"/>
              <a:buChar char="•"/>
            </a:pPr>
            <a:endParaRPr lang="en-US" dirty="0"/>
          </a:p>
        </p:txBody>
      </p:sp>
    </p:spTree>
    <p:extLst>
      <p:ext uri="{BB962C8B-B14F-4D97-AF65-F5344CB8AC3E}">
        <p14:creationId xmlns:p14="http://schemas.microsoft.com/office/powerpoint/2010/main" val="3782610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853455"/>
            <a:ext cx="7196138" cy="427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8019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81150"/>
            <a:ext cx="9220200" cy="3139321"/>
          </a:xfrm>
          <a:prstGeom prst="rect">
            <a:avLst/>
          </a:prstGeom>
        </p:spPr>
        <p:txBody>
          <a:bodyPr wrap="square">
            <a:spAutoFit/>
          </a:bodyPr>
          <a:lstStyle/>
          <a:p>
            <a:r>
              <a:rPr lang="en-US" b="1" dirty="0"/>
              <a:t>Thesis Examination</a:t>
            </a:r>
            <a:endParaRPr lang="en-US" dirty="0"/>
          </a:p>
          <a:p>
            <a:r>
              <a:rPr lang="en-US" dirty="0"/>
              <a:t> </a:t>
            </a:r>
            <a:r>
              <a:rPr lang="en-US" dirty="0" smtClean="0"/>
              <a:t>•</a:t>
            </a:r>
            <a:r>
              <a:rPr lang="en-US" dirty="0"/>
              <a:t>	Requested examination time is 6 weeks</a:t>
            </a:r>
          </a:p>
          <a:p>
            <a:r>
              <a:rPr lang="en-US" dirty="0"/>
              <a:t>•	Average time of examination is 4‐5 months</a:t>
            </a:r>
          </a:p>
          <a:p>
            <a:r>
              <a:rPr lang="en-US" dirty="0"/>
              <a:t>  </a:t>
            </a:r>
            <a:r>
              <a:rPr lang="en-US" dirty="0" smtClean="0"/>
              <a:t>•</a:t>
            </a:r>
            <a:r>
              <a:rPr lang="en-US" dirty="0"/>
              <a:t>	Examiners will provide</a:t>
            </a:r>
          </a:p>
          <a:p>
            <a:r>
              <a:rPr lang="en-US" dirty="0"/>
              <a:t>Written report (1‐2 pages)</a:t>
            </a:r>
          </a:p>
          <a:p>
            <a:r>
              <a:rPr lang="en-US" dirty="0"/>
              <a:t>Scores for 6 criteria</a:t>
            </a:r>
          </a:p>
          <a:p>
            <a:r>
              <a:rPr lang="en-US" dirty="0"/>
              <a:t>Recommendation for classification</a:t>
            </a:r>
          </a:p>
          <a:p>
            <a:r>
              <a:rPr lang="en-US" dirty="0"/>
              <a:t>  </a:t>
            </a:r>
            <a:r>
              <a:rPr lang="en-US" dirty="0" smtClean="0"/>
              <a:t>•</a:t>
            </a:r>
            <a:r>
              <a:rPr lang="en-US" dirty="0"/>
              <a:t>	Board of the Graduate Research School will consider all examiner reports and classify your thesis</a:t>
            </a:r>
          </a:p>
          <a:p>
            <a:r>
              <a:rPr lang="en-US" dirty="0"/>
              <a:t> </a:t>
            </a:r>
            <a:r>
              <a:rPr lang="en-US" dirty="0" smtClean="0"/>
              <a:t>•</a:t>
            </a:r>
            <a:r>
              <a:rPr lang="en-US" dirty="0"/>
              <a:t>	Official email notifying you of examination outcome</a:t>
            </a:r>
          </a:p>
          <a:p>
            <a:r>
              <a:rPr lang="en-US" dirty="0"/>
              <a:t>•	includes graduation information</a:t>
            </a:r>
          </a:p>
        </p:txBody>
      </p:sp>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81414" y="539175"/>
            <a:ext cx="3177473" cy="584775"/>
          </a:xfrm>
          <a:prstGeom prst="rect">
            <a:avLst/>
          </a:prstGeom>
          <a:noFill/>
        </p:spPr>
        <p:txBody>
          <a:bodyPr wrap="none" rtlCol="0">
            <a:spAutoFit/>
          </a:bodyPr>
          <a:lstStyle/>
          <a:p>
            <a:r>
              <a:rPr lang="en-US" sz="3200" dirty="0" smtClean="0">
                <a:solidFill>
                  <a:schemeClr val="accent6">
                    <a:lumMod val="75000"/>
                  </a:schemeClr>
                </a:solidFill>
              </a:rPr>
              <a:t>Thesis submission</a:t>
            </a:r>
            <a:endParaRPr lang="en-US" sz="3200" dirty="0">
              <a:solidFill>
                <a:schemeClr val="accent6">
                  <a:lumMod val="75000"/>
                </a:schemeClr>
              </a:solidFill>
            </a:endParaRPr>
          </a:p>
        </p:txBody>
      </p:sp>
    </p:spTree>
    <p:extLst>
      <p:ext uri="{BB962C8B-B14F-4D97-AF65-F5344CB8AC3E}">
        <p14:creationId xmlns:p14="http://schemas.microsoft.com/office/powerpoint/2010/main" val="162780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4" y="0"/>
            <a:ext cx="915404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326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3137013" cy="584775"/>
          </a:xfrm>
          <a:prstGeom prst="rect">
            <a:avLst/>
          </a:prstGeom>
          <a:noFill/>
        </p:spPr>
        <p:txBody>
          <a:bodyPr wrap="none" rtlCol="0">
            <a:spAutoFit/>
          </a:bodyPr>
          <a:lstStyle/>
          <a:p>
            <a:r>
              <a:rPr lang="en-US" sz="3200" dirty="0" smtClean="0">
                <a:solidFill>
                  <a:schemeClr val="accent6">
                    <a:lumMod val="75000"/>
                  </a:schemeClr>
                </a:solidFill>
              </a:rPr>
              <a:t>Oral Examination</a:t>
            </a:r>
            <a:endParaRPr lang="en-US" sz="3200" dirty="0">
              <a:solidFill>
                <a:schemeClr val="accent6">
                  <a:lumMod val="75000"/>
                </a:schemeClr>
              </a:solidFill>
            </a:endParaRPr>
          </a:p>
        </p:txBody>
      </p:sp>
      <p:sp>
        <p:nvSpPr>
          <p:cNvPr id="6" name="TextBox 5"/>
          <p:cNvSpPr txBox="1"/>
          <p:nvPr/>
        </p:nvSpPr>
        <p:spPr>
          <a:xfrm>
            <a:off x="1371600" y="1428750"/>
            <a:ext cx="7391400" cy="3108543"/>
          </a:xfrm>
          <a:prstGeom prst="rect">
            <a:avLst/>
          </a:prstGeom>
          <a:noFill/>
        </p:spPr>
        <p:txBody>
          <a:bodyPr wrap="square" rtlCol="0">
            <a:spAutoFit/>
          </a:bodyPr>
          <a:lstStyle/>
          <a:p>
            <a:r>
              <a:rPr lang="en-US" sz="1400" dirty="0" smtClean="0"/>
              <a:t>Oral examination is a requirement. Duration is 1 to 3 hours. Usually one or two examiners are present who asks the questions on behalf of others. The venue is a small meeting room or classroom. The student is informed of venue and time, eight days in advance by the Faculty.</a:t>
            </a:r>
          </a:p>
          <a:p>
            <a:endParaRPr lang="en-US" sz="1400" dirty="0" smtClean="0"/>
          </a:p>
          <a:p>
            <a:r>
              <a:rPr lang="en-US" sz="1400" dirty="0" smtClean="0"/>
              <a:t>Chairperson and student must agree to all arrangements including audio recording.  Chairperson is an independent academic staff from MNU. Support persons may be present but they may not speak nor would the supervisors except at the end. Students must take a copy of the thesis to the oral. </a:t>
            </a:r>
          </a:p>
          <a:p>
            <a:endParaRPr lang="en-US" sz="1400" dirty="0"/>
          </a:p>
          <a:p>
            <a:r>
              <a:rPr lang="en-US" sz="1400" dirty="0" smtClean="0"/>
              <a:t>The chairperson opens the meeting. After the greetings to make student feel at ease so that s/he can perform best, student </a:t>
            </a:r>
            <a:r>
              <a:rPr lang="en-US" sz="1400" dirty="0"/>
              <a:t>makes an introductory </a:t>
            </a:r>
            <a:r>
              <a:rPr lang="en-US" sz="1400" dirty="0" smtClean="0"/>
              <a:t>statement. Questions follow.</a:t>
            </a:r>
          </a:p>
          <a:p>
            <a:endParaRPr lang="en-US" sz="1400" dirty="0"/>
          </a:p>
          <a:p>
            <a:r>
              <a:rPr lang="en-US" sz="1400" dirty="0" smtClean="0"/>
              <a:t>At the final stage, the candidate is asked to leave and the examiners will discuss among themselves and make the final recommendation. Individual examiner recommendations are actually on the Examiner Report Form.  The student is called in to deliver the good or bad news.</a:t>
            </a:r>
          </a:p>
        </p:txBody>
      </p:sp>
    </p:spTree>
    <p:extLst>
      <p:ext uri="{BB962C8B-B14F-4D97-AF65-F5344CB8AC3E}">
        <p14:creationId xmlns:p14="http://schemas.microsoft.com/office/powerpoint/2010/main" val="1475267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121813"/>
            <a:ext cx="9144000" cy="78337"/>
            <a:chOff x="0" y="893213"/>
            <a:chExt cx="9144000" cy="78337"/>
          </a:xfrm>
        </p:grpSpPr>
        <p:sp>
          <p:nvSpPr>
            <p:cNvPr id="4" name="Rectangle 3"/>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481414" y="539175"/>
            <a:ext cx="3231397" cy="584775"/>
          </a:xfrm>
          <a:prstGeom prst="rect">
            <a:avLst/>
          </a:prstGeom>
          <a:noFill/>
        </p:spPr>
        <p:txBody>
          <a:bodyPr wrap="none" rtlCol="0">
            <a:spAutoFit/>
          </a:bodyPr>
          <a:lstStyle/>
          <a:p>
            <a:r>
              <a:rPr lang="en-US" sz="3200" dirty="0" smtClean="0">
                <a:solidFill>
                  <a:schemeClr val="accent6">
                    <a:lumMod val="75000"/>
                  </a:schemeClr>
                </a:solidFill>
              </a:rPr>
              <a:t>Thesis Corrections</a:t>
            </a:r>
            <a:endParaRPr lang="en-US" sz="3200" dirty="0">
              <a:solidFill>
                <a:schemeClr val="accent6">
                  <a:lumMod val="75000"/>
                </a:schemeClr>
              </a:solidFill>
            </a:endParaRPr>
          </a:p>
        </p:txBody>
      </p:sp>
      <p:sp>
        <p:nvSpPr>
          <p:cNvPr id="7" name="Rectangle 6"/>
          <p:cNvSpPr/>
          <p:nvPr/>
        </p:nvSpPr>
        <p:spPr>
          <a:xfrm>
            <a:off x="1722120" y="1733550"/>
            <a:ext cx="6096000" cy="2585323"/>
          </a:xfrm>
          <a:prstGeom prst="rect">
            <a:avLst/>
          </a:prstGeom>
        </p:spPr>
        <p:txBody>
          <a:bodyPr wrap="square">
            <a:spAutoFit/>
          </a:bodyPr>
          <a:lstStyle/>
          <a:p>
            <a:r>
              <a:rPr lang="en-US" dirty="0" smtClean="0"/>
              <a:t>Before a student graduates, the student must make all the corrections (if needed) and submit the final thesis. </a:t>
            </a:r>
          </a:p>
          <a:p>
            <a:endParaRPr lang="en-US" dirty="0" smtClean="0"/>
          </a:p>
          <a:p>
            <a:r>
              <a:rPr lang="en-US" dirty="0" smtClean="0"/>
              <a:t>The time for resubmission varies depending on the extent and nature of corrections. Minor corrections may be carried out within a week, but substantive major corrections, and re-examinations may vary from </a:t>
            </a:r>
            <a:r>
              <a:rPr lang="en-US" dirty="0" smtClean="0"/>
              <a:t>three months </a:t>
            </a:r>
            <a:r>
              <a:rPr lang="en-US" dirty="0" smtClean="0"/>
              <a:t>to </a:t>
            </a:r>
            <a:r>
              <a:rPr lang="en-US" dirty="0" smtClean="0"/>
              <a:t>nine months. See 5.4 ii to iii.</a:t>
            </a:r>
            <a:endParaRPr lang="en-US" dirty="0" smtClean="0"/>
          </a:p>
          <a:p>
            <a:r>
              <a:rPr lang="en-US" dirty="0"/>
              <a:t> </a:t>
            </a:r>
          </a:p>
        </p:txBody>
      </p:sp>
    </p:spTree>
    <p:extLst>
      <p:ext uri="{BB962C8B-B14F-4D97-AF65-F5344CB8AC3E}">
        <p14:creationId xmlns:p14="http://schemas.microsoft.com/office/powerpoint/2010/main" val="202708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21813"/>
            <a:ext cx="9144000" cy="78337"/>
            <a:chOff x="0" y="893213"/>
            <a:chExt cx="9144000" cy="78337"/>
          </a:xfrm>
        </p:grpSpPr>
        <p:sp>
          <p:nvSpPr>
            <p:cNvPr id="3" name="Rectangle 2"/>
            <p:cNvSpPr/>
            <p:nvPr/>
          </p:nvSpPr>
          <p:spPr>
            <a:xfrm>
              <a:off x="7010400" y="893213"/>
              <a:ext cx="2133600" cy="76200"/>
            </a:xfrm>
            <a:prstGeom prst="rect">
              <a:avLst/>
            </a:prstGeom>
            <a:solidFill>
              <a:srgbClr val="004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895350"/>
              <a:ext cx="7010400" cy="76200"/>
            </a:xfrm>
            <a:prstGeom prst="rect">
              <a:avLst/>
            </a:prstGeom>
            <a:solidFill>
              <a:srgbClr val="FFC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81414" y="539175"/>
            <a:ext cx="4525598" cy="584775"/>
          </a:xfrm>
          <a:prstGeom prst="rect">
            <a:avLst/>
          </a:prstGeom>
          <a:noFill/>
        </p:spPr>
        <p:txBody>
          <a:bodyPr wrap="none" rtlCol="0">
            <a:spAutoFit/>
          </a:bodyPr>
          <a:lstStyle/>
          <a:p>
            <a:r>
              <a:rPr lang="en-US" sz="3200" dirty="0" smtClean="0">
                <a:solidFill>
                  <a:schemeClr val="accent6">
                    <a:lumMod val="75000"/>
                  </a:schemeClr>
                </a:solidFill>
              </a:rPr>
              <a:t>Submission of Final Thesis</a:t>
            </a:r>
            <a:endParaRPr lang="en-US" sz="3200" dirty="0">
              <a:solidFill>
                <a:schemeClr val="accent6">
                  <a:lumMod val="75000"/>
                </a:schemeClr>
              </a:solidFill>
            </a:endParaRPr>
          </a:p>
        </p:txBody>
      </p:sp>
      <p:sp>
        <p:nvSpPr>
          <p:cNvPr id="6" name="TextBox 5"/>
          <p:cNvSpPr txBox="1"/>
          <p:nvPr/>
        </p:nvSpPr>
        <p:spPr>
          <a:xfrm>
            <a:off x="1676400" y="1897380"/>
            <a:ext cx="5181600" cy="2585323"/>
          </a:xfrm>
          <a:prstGeom prst="rect">
            <a:avLst/>
          </a:prstGeom>
          <a:noFill/>
        </p:spPr>
        <p:txBody>
          <a:bodyPr wrap="square" rtlCol="0">
            <a:spAutoFit/>
          </a:bodyPr>
          <a:lstStyle/>
          <a:p>
            <a:pPr marL="285750" indent="-285750">
              <a:buFont typeface="Arial" pitchFamily="34" charset="0"/>
              <a:buChar char="•"/>
            </a:pPr>
            <a:r>
              <a:rPr lang="en-US" dirty="0" smtClean="0"/>
              <a:t>Submit two hard copies (bound in black buckram) to the Faculty Office.</a:t>
            </a:r>
          </a:p>
          <a:p>
            <a:pPr marL="285750" indent="-285750">
              <a:buFont typeface="Arial" pitchFamily="34" charset="0"/>
              <a:buChar char="•"/>
            </a:pPr>
            <a:endParaRPr lang="en-US" dirty="0" smtClean="0"/>
          </a:p>
          <a:p>
            <a:pPr marL="285750" indent="-285750">
              <a:buFont typeface="Arial" pitchFamily="34" charset="0"/>
              <a:buChar char="•"/>
            </a:pPr>
            <a:r>
              <a:rPr lang="en-US" dirty="0" smtClean="0"/>
              <a:t>Submit the soft copy in </a:t>
            </a:r>
            <a:r>
              <a:rPr lang="en-US" dirty="0" err="1" smtClean="0"/>
              <a:t>pdf</a:t>
            </a:r>
            <a:r>
              <a:rPr lang="en-US" dirty="0" smtClean="0"/>
              <a:t> format for upload to the  theses repositories.</a:t>
            </a:r>
          </a:p>
          <a:p>
            <a:pPr marL="285750" indent="-285750">
              <a:buFont typeface="Arial" pitchFamily="34" charset="0"/>
              <a:buChar char="•"/>
            </a:pPr>
            <a:endParaRPr lang="en-US" dirty="0"/>
          </a:p>
          <a:p>
            <a:pPr marL="285750" indent="-285750">
              <a:buFont typeface="Arial" pitchFamily="34" charset="0"/>
              <a:buChar char="•"/>
            </a:pPr>
            <a:r>
              <a:rPr lang="en-US" dirty="0" smtClean="0"/>
              <a:t>Details in the  “Submission of the Final Version of Thesis Form.”</a:t>
            </a:r>
          </a:p>
          <a:p>
            <a:pPr marL="285750" indent="-285750">
              <a:buFont typeface="Arial" pitchFamily="34" charset="0"/>
              <a:buChar char="•"/>
            </a:pPr>
            <a:endParaRPr lang="en-US" dirty="0"/>
          </a:p>
        </p:txBody>
      </p:sp>
    </p:spTree>
    <p:extLst>
      <p:ext uri="{BB962C8B-B14F-4D97-AF65-F5344CB8AC3E}">
        <p14:creationId xmlns:p14="http://schemas.microsoft.com/office/powerpoint/2010/main" val="2298258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76350"/>
            <a:ext cx="708593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1575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CU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85510"/>
            <a:ext cx="3557148" cy="35798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943600" y="2190750"/>
            <a:ext cx="588623" cy="369332"/>
          </a:xfrm>
          <a:prstGeom prst="rect">
            <a:avLst/>
          </a:prstGeom>
          <a:noFill/>
        </p:spPr>
        <p:txBody>
          <a:bodyPr wrap="none" rtlCol="0">
            <a:spAutoFit/>
          </a:bodyPr>
          <a:lstStyle/>
          <a:p>
            <a:r>
              <a:rPr lang="en-US" dirty="0" smtClean="0"/>
              <a:t>END</a:t>
            </a:r>
            <a:endParaRPr lang="en-US" dirty="0"/>
          </a:p>
        </p:txBody>
      </p:sp>
      <p:sp>
        <p:nvSpPr>
          <p:cNvPr id="3" name="TextBox 2"/>
          <p:cNvSpPr txBox="1"/>
          <p:nvPr/>
        </p:nvSpPr>
        <p:spPr>
          <a:xfrm>
            <a:off x="304800" y="4857750"/>
            <a:ext cx="800219" cy="246221"/>
          </a:xfrm>
          <a:prstGeom prst="rect">
            <a:avLst/>
          </a:prstGeom>
          <a:noFill/>
        </p:spPr>
        <p:txBody>
          <a:bodyPr wrap="none" rtlCol="0">
            <a:spAutoFit/>
          </a:bodyPr>
          <a:lstStyle/>
          <a:p>
            <a:r>
              <a:rPr lang="en-US" sz="1000" dirty="0" smtClean="0">
                <a:solidFill>
                  <a:schemeClr val="bg1">
                    <a:lumMod val="85000"/>
                    <a:lumOff val="15000"/>
                  </a:schemeClr>
                </a:solidFill>
              </a:rPr>
              <a:t>UWA image</a:t>
            </a:r>
            <a:endParaRPr lang="en-US" sz="1000" dirty="0">
              <a:solidFill>
                <a:schemeClr val="bg1">
                  <a:lumMod val="85000"/>
                  <a:lumOff val="15000"/>
                </a:schemeClr>
              </a:solidFill>
            </a:endParaRPr>
          </a:p>
        </p:txBody>
      </p:sp>
    </p:spTree>
    <p:extLst>
      <p:ext uri="{BB962C8B-B14F-4D97-AF65-F5344CB8AC3E}">
        <p14:creationId xmlns:p14="http://schemas.microsoft.com/office/powerpoint/2010/main" val="1005345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TotalTime>
  <Words>733</Words>
  <Application>Microsoft Office PowerPoint</Application>
  <PresentationFormat>On-screen Show (16:9)</PresentationFormat>
  <Paragraphs>101</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31</cp:revision>
  <dcterms:created xsi:type="dcterms:W3CDTF">2017-04-22T05:45:51Z</dcterms:created>
  <dcterms:modified xsi:type="dcterms:W3CDTF">2017-04-23T15:14:26Z</dcterms:modified>
</cp:coreProperties>
</file>