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78" r:id="rId2"/>
    <p:sldId id="289" r:id="rId3"/>
    <p:sldId id="257" r:id="rId4"/>
    <p:sldId id="280" r:id="rId5"/>
    <p:sldId id="302" r:id="rId6"/>
    <p:sldId id="281" r:id="rId7"/>
    <p:sldId id="282" r:id="rId8"/>
    <p:sldId id="294" r:id="rId9"/>
    <p:sldId id="293" r:id="rId10"/>
    <p:sldId id="296" r:id="rId11"/>
    <p:sldId id="304" r:id="rId12"/>
    <p:sldId id="298" r:id="rId13"/>
    <p:sldId id="308" r:id="rId14"/>
    <p:sldId id="285" r:id="rId15"/>
    <p:sldId id="305" r:id="rId16"/>
    <p:sldId id="307" r:id="rId17"/>
    <p:sldId id="309" r:id="rId18"/>
    <p:sldId id="303" r:id="rId19"/>
    <p:sldId id="299" r:id="rId20"/>
    <p:sldId id="283" r:id="rId21"/>
    <p:sldId id="295" r:id="rId22"/>
    <p:sldId id="300" r:id="rId23"/>
    <p:sldId id="301" r:id="rId24"/>
  </p:sldIdLst>
  <p:sldSz cx="9144000" cy="5143500" type="screen16x9"/>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BB59"/>
    <a:srgbClr val="336600"/>
    <a:srgbClr val="009900"/>
    <a:srgbClr val="FFFFFF"/>
    <a:srgbClr val="FFCCCC"/>
    <a:srgbClr val="FFCC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95" autoAdjust="0"/>
    <p:restoredTop sz="78073" autoAdjust="0"/>
  </p:normalViewPr>
  <p:slideViewPr>
    <p:cSldViewPr>
      <p:cViewPr>
        <p:scale>
          <a:sx n="75" d="100"/>
          <a:sy n="75" d="100"/>
        </p:scale>
        <p:origin x="-1290" y="-11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4" d="100"/>
          <a:sy n="64" d="100"/>
        </p:scale>
        <p:origin x="-3294" y="-108"/>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73092F-8171-4C7C-9B5A-65BEC3244ADD}"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US"/>
        </a:p>
      </dgm:t>
    </dgm:pt>
    <dgm:pt modelId="{0015631C-A2BF-4AED-BD3C-5F73B7F78471}">
      <dgm:prSet phldrT="[Text]"/>
      <dgm:spPr/>
      <dgm:t>
        <a:bodyPr/>
        <a:lstStyle/>
        <a:p>
          <a:r>
            <a:rPr lang="en-US" dirty="0" smtClean="0">
              <a:solidFill>
                <a:schemeClr val="bg1"/>
              </a:solidFill>
            </a:rPr>
            <a:t>What is policy?</a:t>
          </a:r>
          <a:endParaRPr lang="en-US" dirty="0">
            <a:solidFill>
              <a:schemeClr val="bg1"/>
            </a:solidFill>
          </a:endParaRPr>
        </a:p>
      </dgm:t>
    </dgm:pt>
    <dgm:pt modelId="{9E41B05A-7311-404F-90E8-E0CCBC990997}" type="parTrans" cxnId="{C835C41E-C71C-4208-91D5-5E9134E8BE57}">
      <dgm:prSet/>
      <dgm:spPr/>
      <dgm:t>
        <a:bodyPr/>
        <a:lstStyle/>
        <a:p>
          <a:endParaRPr lang="en-US"/>
        </a:p>
      </dgm:t>
    </dgm:pt>
    <dgm:pt modelId="{4BE09F94-273C-4D8A-B3B3-BA9E06B0EED0}" type="sibTrans" cxnId="{C835C41E-C71C-4208-91D5-5E9134E8BE57}">
      <dgm:prSet/>
      <dgm:spPr/>
      <dgm:t>
        <a:bodyPr/>
        <a:lstStyle/>
        <a:p>
          <a:endParaRPr lang="en-US"/>
        </a:p>
      </dgm:t>
    </dgm:pt>
    <dgm:pt modelId="{066A6236-D9FD-4649-BC24-BF41D6EAC7E9}">
      <dgm:prSet phldrT="[Text]"/>
      <dgm:spPr/>
      <dgm:t>
        <a:bodyPr/>
        <a:lstStyle/>
        <a:p>
          <a:r>
            <a:rPr lang="en-US" dirty="0" smtClean="0"/>
            <a:t>Policy as Text</a:t>
          </a:r>
          <a:endParaRPr lang="en-US" dirty="0"/>
        </a:p>
      </dgm:t>
    </dgm:pt>
    <dgm:pt modelId="{3CD1E44B-0F31-4F73-BF00-5B0AC5B2CF3D}" type="parTrans" cxnId="{A4143C9F-5AA2-4861-ACB3-5FF38E8CEEBB}">
      <dgm:prSet/>
      <dgm:spPr/>
      <dgm:t>
        <a:bodyPr/>
        <a:lstStyle/>
        <a:p>
          <a:endParaRPr lang="en-US"/>
        </a:p>
      </dgm:t>
    </dgm:pt>
    <dgm:pt modelId="{27AA6FBF-D35C-4FF2-B16C-115F7CED5FA3}" type="sibTrans" cxnId="{A4143C9F-5AA2-4861-ACB3-5FF38E8CEEBB}">
      <dgm:prSet/>
      <dgm:spPr/>
      <dgm:t>
        <a:bodyPr/>
        <a:lstStyle/>
        <a:p>
          <a:endParaRPr lang="en-US"/>
        </a:p>
      </dgm:t>
    </dgm:pt>
    <dgm:pt modelId="{03754395-F23F-4363-9DA7-5FA4F326A3BA}">
      <dgm:prSet phldrT="[Text]"/>
      <dgm:spPr/>
      <dgm:t>
        <a:bodyPr/>
        <a:lstStyle/>
        <a:p>
          <a:r>
            <a:rPr lang="en-US" dirty="0" smtClean="0">
              <a:solidFill>
                <a:schemeClr val="bg1"/>
              </a:solidFill>
            </a:rPr>
            <a:t>Types of policies</a:t>
          </a:r>
          <a:endParaRPr lang="en-US" dirty="0">
            <a:solidFill>
              <a:schemeClr val="bg1"/>
            </a:solidFill>
          </a:endParaRPr>
        </a:p>
      </dgm:t>
    </dgm:pt>
    <dgm:pt modelId="{09C2E8C8-AA6F-4AB0-A076-761CC89B71AB}" type="parTrans" cxnId="{3F23BC62-9CA8-4487-86BA-0B4649AF6951}">
      <dgm:prSet/>
      <dgm:spPr/>
      <dgm:t>
        <a:bodyPr/>
        <a:lstStyle/>
        <a:p>
          <a:endParaRPr lang="en-US"/>
        </a:p>
      </dgm:t>
    </dgm:pt>
    <dgm:pt modelId="{878F583D-1013-4867-9D14-4D7B0D29F195}" type="sibTrans" cxnId="{3F23BC62-9CA8-4487-86BA-0B4649AF6951}">
      <dgm:prSet/>
      <dgm:spPr/>
      <dgm:t>
        <a:bodyPr/>
        <a:lstStyle/>
        <a:p>
          <a:endParaRPr lang="en-US"/>
        </a:p>
      </dgm:t>
    </dgm:pt>
    <dgm:pt modelId="{DA8D21AE-BF60-4D6E-85A7-0789948E513D}">
      <dgm:prSet phldrT="[Text]"/>
      <dgm:spPr/>
      <dgm:t>
        <a:bodyPr/>
        <a:lstStyle/>
        <a:p>
          <a:r>
            <a:rPr lang="en-US" dirty="0" smtClean="0"/>
            <a:t>Material vs symbolic</a:t>
          </a:r>
          <a:endParaRPr lang="en-US" dirty="0"/>
        </a:p>
      </dgm:t>
    </dgm:pt>
    <dgm:pt modelId="{7AB7FDAD-0A63-4371-9C5C-237CB48E9EA8}" type="parTrans" cxnId="{38036F13-53ED-4883-934F-475F22A59C83}">
      <dgm:prSet/>
      <dgm:spPr/>
      <dgm:t>
        <a:bodyPr/>
        <a:lstStyle/>
        <a:p>
          <a:endParaRPr lang="en-US"/>
        </a:p>
      </dgm:t>
    </dgm:pt>
    <dgm:pt modelId="{CEAD5BF7-994E-4127-8436-A5CF3546B03A}" type="sibTrans" cxnId="{38036F13-53ED-4883-934F-475F22A59C83}">
      <dgm:prSet/>
      <dgm:spPr/>
      <dgm:t>
        <a:bodyPr/>
        <a:lstStyle/>
        <a:p>
          <a:endParaRPr lang="en-US"/>
        </a:p>
      </dgm:t>
    </dgm:pt>
    <dgm:pt modelId="{AC9F511C-3864-47A4-819C-06E7C50F7218}">
      <dgm:prSet phldrT="[Text]"/>
      <dgm:spPr/>
      <dgm:t>
        <a:bodyPr/>
        <a:lstStyle/>
        <a:p>
          <a:r>
            <a:rPr lang="en-US" dirty="0" smtClean="0">
              <a:solidFill>
                <a:schemeClr val="bg1"/>
              </a:solidFill>
            </a:rPr>
            <a:t>Education Policy: Changing Ideologies &amp; </a:t>
          </a:r>
          <a:r>
            <a:rPr lang="en-US" dirty="0" err="1" smtClean="0">
              <a:solidFill>
                <a:schemeClr val="bg1"/>
              </a:solidFill>
            </a:rPr>
            <a:t>Globalisation</a:t>
          </a:r>
          <a:endParaRPr lang="en-US" dirty="0">
            <a:solidFill>
              <a:schemeClr val="bg1"/>
            </a:solidFill>
          </a:endParaRPr>
        </a:p>
      </dgm:t>
    </dgm:pt>
    <dgm:pt modelId="{99920554-FD30-49F5-9263-44E44E684D5D}" type="parTrans" cxnId="{5ECB2747-8D4D-4025-9899-34E254D356D5}">
      <dgm:prSet/>
      <dgm:spPr/>
      <dgm:t>
        <a:bodyPr/>
        <a:lstStyle/>
        <a:p>
          <a:endParaRPr lang="en-US"/>
        </a:p>
      </dgm:t>
    </dgm:pt>
    <dgm:pt modelId="{69F05698-3171-40B3-8C16-BCDF3F6458F1}" type="sibTrans" cxnId="{5ECB2747-8D4D-4025-9899-34E254D356D5}">
      <dgm:prSet/>
      <dgm:spPr/>
      <dgm:t>
        <a:bodyPr/>
        <a:lstStyle/>
        <a:p>
          <a:endParaRPr lang="en-US"/>
        </a:p>
      </dgm:t>
    </dgm:pt>
    <dgm:pt modelId="{BB23B201-43E5-45B3-B749-0A6338DF14E7}">
      <dgm:prSet phldrT="[Text]"/>
      <dgm:spPr/>
      <dgm:t>
        <a:bodyPr/>
        <a:lstStyle/>
        <a:p>
          <a:r>
            <a:rPr lang="en-US" dirty="0" smtClean="0"/>
            <a:t>Old Humanists</a:t>
          </a:r>
          <a:endParaRPr lang="en-US" dirty="0"/>
        </a:p>
      </dgm:t>
    </dgm:pt>
    <dgm:pt modelId="{0E8AC379-EA5F-4058-867A-358522AA32DB}" type="parTrans" cxnId="{772DE7F8-8129-408F-860A-57AFFD25A1C4}">
      <dgm:prSet/>
      <dgm:spPr/>
      <dgm:t>
        <a:bodyPr/>
        <a:lstStyle/>
        <a:p>
          <a:endParaRPr lang="en-US"/>
        </a:p>
      </dgm:t>
    </dgm:pt>
    <dgm:pt modelId="{8A76CF70-A2E4-4A5C-9226-4602783858AA}" type="sibTrans" cxnId="{772DE7F8-8129-408F-860A-57AFFD25A1C4}">
      <dgm:prSet/>
      <dgm:spPr/>
      <dgm:t>
        <a:bodyPr/>
        <a:lstStyle/>
        <a:p>
          <a:endParaRPr lang="en-US"/>
        </a:p>
      </dgm:t>
    </dgm:pt>
    <dgm:pt modelId="{1119752C-4071-4F64-88E1-7B37EB9E054C}">
      <dgm:prSet/>
      <dgm:spPr/>
      <dgm:t>
        <a:bodyPr/>
        <a:lstStyle/>
        <a:p>
          <a:r>
            <a:rPr lang="en-US" dirty="0" smtClean="0">
              <a:solidFill>
                <a:schemeClr val="bg1"/>
              </a:solidFill>
            </a:rPr>
            <a:t>Policy Analysis</a:t>
          </a:r>
          <a:endParaRPr lang="en-US" dirty="0">
            <a:solidFill>
              <a:schemeClr val="bg1"/>
            </a:solidFill>
          </a:endParaRPr>
        </a:p>
      </dgm:t>
    </dgm:pt>
    <dgm:pt modelId="{E745B08F-3CDB-4343-8BBC-0ACA52AF4640}" type="parTrans" cxnId="{1ABE8677-05D6-4AF6-AD48-0F17DFBFCAC2}">
      <dgm:prSet/>
      <dgm:spPr/>
      <dgm:t>
        <a:bodyPr/>
        <a:lstStyle/>
        <a:p>
          <a:endParaRPr lang="en-US"/>
        </a:p>
      </dgm:t>
    </dgm:pt>
    <dgm:pt modelId="{EB4B5976-6D77-45E3-900D-770E31689D71}" type="sibTrans" cxnId="{1ABE8677-05D6-4AF6-AD48-0F17DFBFCAC2}">
      <dgm:prSet/>
      <dgm:spPr/>
      <dgm:t>
        <a:bodyPr/>
        <a:lstStyle/>
        <a:p>
          <a:endParaRPr lang="en-US"/>
        </a:p>
      </dgm:t>
    </dgm:pt>
    <dgm:pt modelId="{9F0FECD7-259E-4734-8E26-9D23C2169B34}">
      <dgm:prSet phldrT="[Text]"/>
      <dgm:spPr/>
      <dgm:t>
        <a:bodyPr/>
        <a:lstStyle/>
        <a:p>
          <a:r>
            <a:rPr lang="en-US" dirty="0" smtClean="0"/>
            <a:t>Policy as process</a:t>
          </a:r>
          <a:endParaRPr lang="en-US" dirty="0"/>
        </a:p>
      </dgm:t>
    </dgm:pt>
    <dgm:pt modelId="{65B9E105-7786-471C-A55A-294D2CDA7E26}" type="parTrans" cxnId="{C6F9B8C3-B8C3-440F-BF02-A12AB630F701}">
      <dgm:prSet/>
      <dgm:spPr/>
      <dgm:t>
        <a:bodyPr/>
        <a:lstStyle/>
        <a:p>
          <a:endParaRPr lang="en-US"/>
        </a:p>
      </dgm:t>
    </dgm:pt>
    <dgm:pt modelId="{8A861C39-1E6D-4537-8064-57442E9230B0}" type="sibTrans" cxnId="{C6F9B8C3-B8C3-440F-BF02-A12AB630F701}">
      <dgm:prSet/>
      <dgm:spPr/>
      <dgm:t>
        <a:bodyPr/>
        <a:lstStyle/>
        <a:p>
          <a:endParaRPr lang="en-US"/>
        </a:p>
      </dgm:t>
    </dgm:pt>
    <dgm:pt modelId="{101FEDF8-37C3-4306-BA65-EE151BAD0BC1}">
      <dgm:prSet phldrT="[Text]"/>
      <dgm:spPr/>
      <dgm:t>
        <a:bodyPr/>
        <a:lstStyle/>
        <a:p>
          <a:r>
            <a:rPr lang="en-US" dirty="0" smtClean="0"/>
            <a:t>Policy as discursive</a:t>
          </a:r>
          <a:endParaRPr lang="en-US" dirty="0"/>
        </a:p>
      </dgm:t>
    </dgm:pt>
    <dgm:pt modelId="{9AE378AA-7298-48F1-8642-E28F6C85ACA5}" type="parTrans" cxnId="{F983B9B4-E079-457F-99BA-565EDD9D7AD6}">
      <dgm:prSet/>
      <dgm:spPr/>
      <dgm:t>
        <a:bodyPr/>
        <a:lstStyle/>
        <a:p>
          <a:endParaRPr lang="en-US"/>
        </a:p>
      </dgm:t>
    </dgm:pt>
    <dgm:pt modelId="{25E74010-703F-4EB9-A4C2-F3152FFFB73B}" type="sibTrans" cxnId="{F983B9B4-E079-457F-99BA-565EDD9D7AD6}">
      <dgm:prSet/>
      <dgm:spPr/>
      <dgm:t>
        <a:bodyPr/>
        <a:lstStyle/>
        <a:p>
          <a:endParaRPr lang="en-US"/>
        </a:p>
      </dgm:t>
    </dgm:pt>
    <dgm:pt modelId="{C78FCBF5-6963-41A8-AB6D-0C24E8813A00}">
      <dgm:prSet phldrT="[Text]"/>
      <dgm:spPr/>
      <dgm:t>
        <a:bodyPr/>
        <a:lstStyle/>
        <a:p>
          <a:r>
            <a:rPr lang="en-US" dirty="0" smtClean="0"/>
            <a:t>Policy as value-laden actions</a:t>
          </a:r>
          <a:endParaRPr lang="en-US" dirty="0"/>
        </a:p>
      </dgm:t>
    </dgm:pt>
    <dgm:pt modelId="{E3F08FEB-5BA1-4312-B021-1C83BA023C15}" type="parTrans" cxnId="{202A4F98-A9F7-4BFC-B568-D14692E6E99F}">
      <dgm:prSet/>
      <dgm:spPr/>
      <dgm:t>
        <a:bodyPr/>
        <a:lstStyle/>
        <a:p>
          <a:endParaRPr lang="en-US"/>
        </a:p>
      </dgm:t>
    </dgm:pt>
    <dgm:pt modelId="{0FD0EDDC-AC19-4B33-8A70-C464035F6A86}" type="sibTrans" cxnId="{202A4F98-A9F7-4BFC-B568-D14692E6E99F}">
      <dgm:prSet/>
      <dgm:spPr/>
      <dgm:t>
        <a:bodyPr/>
        <a:lstStyle/>
        <a:p>
          <a:endParaRPr lang="en-US"/>
        </a:p>
      </dgm:t>
    </dgm:pt>
    <dgm:pt modelId="{87ADA9BD-DF05-4A28-B46F-0E48FA7AEA79}">
      <dgm:prSet phldrT="[Text]"/>
      <dgm:spPr/>
      <dgm:t>
        <a:bodyPr/>
        <a:lstStyle/>
        <a:p>
          <a:r>
            <a:rPr lang="en-US" dirty="0" smtClean="0"/>
            <a:t>Incremental vs Rational</a:t>
          </a:r>
          <a:endParaRPr lang="en-US" dirty="0"/>
        </a:p>
      </dgm:t>
    </dgm:pt>
    <dgm:pt modelId="{600B08E1-3581-4A78-9460-8E0F4B9427BF}" type="parTrans" cxnId="{4F8D0C0E-2808-470A-8A2D-58724030D907}">
      <dgm:prSet/>
      <dgm:spPr/>
      <dgm:t>
        <a:bodyPr/>
        <a:lstStyle/>
        <a:p>
          <a:endParaRPr lang="en-US"/>
        </a:p>
      </dgm:t>
    </dgm:pt>
    <dgm:pt modelId="{10A622AA-EE5A-450B-86ED-C1F63CB48DAE}" type="sibTrans" cxnId="{4F8D0C0E-2808-470A-8A2D-58724030D907}">
      <dgm:prSet/>
      <dgm:spPr/>
      <dgm:t>
        <a:bodyPr/>
        <a:lstStyle/>
        <a:p>
          <a:endParaRPr lang="en-US"/>
        </a:p>
      </dgm:t>
    </dgm:pt>
    <dgm:pt modelId="{B43719C5-9049-4E51-ADA7-8710831AA38A}">
      <dgm:prSet phldrT="[Text]"/>
      <dgm:spPr/>
      <dgm:t>
        <a:bodyPr/>
        <a:lstStyle/>
        <a:p>
          <a:r>
            <a:rPr lang="en-US" dirty="0" smtClean="0"/>
            <a:t>Distributive vs redistributive</a:t>
          </a:r>
          <a:endParaRPr lang="en-US" dirty="0"/>
        </a:p>
      </dgm:t>
    </dgm:pt>
    <dgm:pt modelId="{78936DE7-10D4-4B5F-B819-1A7C2825974F}" type="parTrans" cxnId="{BA21B4CF-E288-41AE-B042-3EBE86D68BCB}">
      <dgm:prSet/>
      <dgm:spPr/>
      <dgm:t>
        <a:bodyPr/>
        <a:lstStyle/>
        <a:p>
          <a:endParaRPr lang="en-US"/>
        </a:p>
      </dgm:t>
    </dgm:pt>
    <dgm:pt modelId="{BD311E42-919B-4ABC-A50D-F27CB8D8FD9C}" type="sibTrans" cxnId="{BA21B4CF-E288-41AE-B042-3EBE86D68BCB}">
      <dgm:prSet/>
      <dgm:spPr/>
      <dgm:t>
        <a:bodyPr/>
        <a:lstStyle/>
        <a:p>
          <a:endParaRPr lang="en-US"/>
        </a:p>
      </dgm:t>
    </dgm:pt>
    <dgm:pt modelId="{FA33BC3D-0986-41A7-BEEE-C31A43000AE5}">
      <dgm:prSet phldrT="[Text]"/>
      <dgm:spPr/>
      <dgm:t>
        <a:bodyPr/>
        <a:lstStyle/>
        <a:p>
          <a:r>
            <a:rPr lang="en-US" dirty="0" smtClean="0"/>
            <a:t>Regulatory vs deregulatory</a:t>
          </a:r>
          <a:endParaRPr lang="en-US" dirty="0"/>
        </a:p>
      </dgm:t>
    </dgm:pt>
    <dgm:pt modelId="{712899E1-94F7-40F6-965B-CCA27134FDE9}" type="parTrans" cxnId="{E7F45F72-AD84-4C91-A65C-836B206FAEFD}">
      <dgm:prSet/>
      <dgm:spPr/>
      <dgm:t>
        <a:bodyPr/>
        <a:lstStyle/>
        <a:p>
          <a:endParaRPr lang="en-US"/>
        </a:p>
      </dgm:t>
    </dgm:pt>
    <dgm:pt modelId="{1A144533-F00E-4FEF-B541-A09904B86F5A}" type="sibTrans" cxnId="{E7F45F72-AD84-4C91-A65C-836B206FAEFD}">
      <dgm:prSet/>
      <dgm:spPr/>
      <dgm:t>
        <a:bodyPr/>
        <a:lstStyle/>
        <a:p>
          <a:endParaRPr lang="en-US"/>
        </a:p>
      </dgm:t>
    </dgm:pt>
    <dgm:pt modelId="{75938E4B-DCC0-45E5-888E-686E29E54EC3}">
      <dgm:prSet phldrT="[Text]"/>
      <dgm:spPr/>
      <dgm:t>
        <a:bodyPr/>
        <a:lstStyle/>
        <a:p>
          <a:r>
            <a:rPr lang="en-US" dirty="0" smtClean="0"/>
            <a:t>Industrial Trainers</a:t>
          </a:r>
          <a:endParaRPr lang="en-US" dirty="0"/>
        </a:p>
      </dgm:t>
    </dgm:pt>
    <dgm:pt modelId="{E28D8AC0-D436-4248-8450-B3E647385262}" type="parTrans" cxnId="{8AC93E9C-AFF0-4DD6-9F7E-C1BE45D2B4AE}">
      <dgm:prSet/>
      <dgm:spPr/>
      <dgm:t>
        <a:bodyPr/>
        <a:lstStyle/>
        <a:p>
          <a:endParaRPr lang="en-US"/>
        </a:p>
      </dgm:t>
    </dgm:pt>
    <dgm:pt modelId="{26B0805C-39CD-4980-990D-C6B1A69EBBF6}" type="sibTrans" cxnId="{8AC93E9C-AFF0-4DD6-9F7E-C1BE45D2B4AE}">
      <dgm:prSet/>
      <dgm:spPr/>
      <dgm:t>
        <a:bodyPr/>
        <a:lstStyle/>
        <a:p>
          <a:endParaRPr lang="en-US"/>
        </a:p>
      </dgm:t>
    </dgm:pt>
    <dgm:pt modelId="{B8CEC22F-EB6F-46F6-8302-164069BE49EB}">
      <dgm:prSet phldrT="[Text]"/>
      <dgm:spPr/>
      <dgm:t>
        <a:bodyPr/>
        <a:lstStyle/>
        <a:p>
          <a:r>
            <a:rPr lang="en-US" dirty="0" smtClean="0"/>
            <a:t>Public Educators</a:t>
          </a:r>
          <a:endParaRPr lang="en-US" dirty="0"/>
        </a:p>
      </dgm:t>
    </dgm:pt>
    <dgm:pt modelId="{1E6BF144-C37F-4B93-B6B9-E525FB255716}" type="parTrans" cxnId="{3D0265C1-4945-4F3F-B1B2-C0561D87C9DC}">
      <dgm:prSet/>
      <dgm:spPr/>
      <dgm:t>
        <a:bodyPr/>
        <a:lstStyle/>
        <a:p>
          <a:endParaRPr lang="en-US"/>
        </a:p>
      </dgm:t>
    </dgm:pt>
    <dgm:pt modelId="{B6239C55-8495-4F96-905B-334810726068}" type="sibTrans" cxnId="{3D0265C1-4945-4F3F-B1B2-C0561D87C9DC}">
      <dgm:prSet/>
      <dgm:spPr/>
      <dgm:t>
        <a:bodyPr/>
        <a:lstStyle/>
        <a:p>
          <a:endParaRPr lang="en-US"/>
        </a:p>
      </dgm:t>
    </dgm:pt>
    <dgm:pt modelId="{D5DF7803-337D-4B02-B3DD-A01D1284002D}">
      <dgm:prSet phldrT="[Text]"/>
      <dgm:spPr/>
      <dgm:t>
        <a:bodyPr/>
        <a:lstStyle/>
        <a:p>
          <a:r>
            <a:rPr lang="en-US" dirty="0" err="1" smtClean="0"/>
            <a:t>Globalisation</a:t>
          </a:r>
          <a:r>
            <a:rPr lang="en-US" dirty="0" smtClean="0"/>
            <a:t> and Neo-liberal Ideology</a:t>
          </a:r>
          <a:endParaRPr lang="en-US" dirty="0"/>
        </a:p>
      </dgm:t>
    </dgm:pt>
    <dgm:pt modelId="{38E615CA-67FF-4CF3-B38B-36F4341BDBAD}" type="parTrans" cxnId="{67F56D81-3A2B-4E90-8028-E5AD3683CB4F}">
      <dgm:prSet/>
      <dgm:spPr/>
      <dgm:t>
        <a:bodyPr/>
        <a:lstStyle/>
        <a:p>
          <a:endParaRPr lang="en-US"/>
        </a:p>
      </dgm:t>
    </dgm:pt>
    <dgm:pt modelId="{26D0624D-057C-4358-A67A-D1A8800A00B5}" type="sibTrans" cxnId="{67F56D81-3A2B-4E90-8028-E5AD3683CB4F}">
      <dgm:prSet/>
      <dgm:spPr/>
      <dgm:t>
        <a:bodyPr/>
        <a:lstStyle/>
        <a:p>
          <a:endParaRPr lang="en-US"/>
        </a:p>
      </dgm:t>
    </dgm:pt>
    <dgm:pt modelId="{012A52A2-4FB1-45D5-980C-3F19678282D9}">
      <dgm:prSet/>
      <dgm:spPr/>
      <dgm:t>
        <a:bodyPr/>
        <a:lstStyle/>
        <a:p>
          <a:r>
            <a:rPr lang="en-US" dirty="0" smtClean="0"/>
            <a:t>Types</a:t>
          </a:r>
          <a:endParaRPr lang="en-US" dirty="0"/>
        </a:p>
      </dgm:t>
    </dgm:pt>
    <dgm:pt modelId="{AFA6EAC2-BF34-4C2E-89E7-815F25DDAAE9}" type="parTrans" cxnId="{3C82F1F1-B301-4F74-A85D-EF733A2CEB09}">
      <dgm:prSet/>
      <dgm:spPr/>
      <dgm:t>
        <a:bodyPr/>
        <a:lstStyle/>
        <a:p>
          <a:endParaRPr lang="en-US"/>
        </a:p>
      </dgm:t>
    </dgm:pt>
    <dgm:pt modelId="{2B4F6BB2-D9FF-4D47-AB09-ED3E248DB6F3}" type="sibTrans" cxnId="{3C82F1F1-B301-4F74-A85D-EF733A2CEB09}">
      <dgm:prSet/>
      <dgm:spPr/>
      <dgm:t>
        <a:bodyPr/>
        <a:lstStyle/>
        <a:p>
          <a:endParaRPr lang="en-US"/>
        </a:p>
      </dgm:t>
    </dgm:pt>
    <dgm:pt modelId="{9D5E5932-5B87-4571-A272-554D35C0B851}">
      <dgm:prSet/>
      <dgm:spPr/>
      <dgm:t>
        <a:bodyPr/>
        <a:lstStyle/>
        <a:p>
          <a:r>
            <a:rPr lang="en-US" dirty="0" smtClean="0"/>
            <a:t>Evolution of policy analysis</a:t>
          </a:r>
          <a:endParaRPr lang="en-US" dirty="0"/>
        </a:p>
      </dgm:t>
    </dgm:pt>
    <dgm:pt modelId="{45C9B5D0-9792-495A-AA12-D412C3FD849B}" type="parTrans" cxnId="{DA9C54EC-1FE2-46E4-BE12-68DB0B808834}">
      <dgm:prSet/>
      <dgm:spPr/>
      <dgm:t>
        <a:bodyPr/>
        <a:lstStyle/>
        <a:p>
          <a:endParaRPr lang="en-US"/>
        </a:p>
      </dgm:t>
    </dgm:pt>
    <dgm:pt modelId="{15014DE2-7C8C-4B30-9923-30498506348D}" type="sibTrans" cxnId="{DA9C54EC-1FE2-46E4-BE12-68DB0B808834}">
      <dgm:prSet/>
      <dgm:spPr/>
      <dgm:t>
        <a:bodyPr/>
        <a:lstStyle/>
        <a:p>
          <a:endParaRPr lang="en-US"/>
        </a:p>
      </dgm:t>
    </dgm:pt>
    <dgm:pt modelId="{02ABFD7A-C3B8-425D-BBB2-48583157CBE7}" type="pres">
      <dgm:prSet presAssocID="{C673092F-8171-4C7C-9B5A-65BEC3244ADD}" presName="Name0" presStyleCnt="0">
        <dgm:presLayoutVars>
          <dgm:dir/>
          <dgm:animLvl val="lvl"/>
          <dgm:resizeHandles val="exact"/>
        </dgm:presLayoutVars>
      </dgm:prSet>
      <dgm:spPr/>
      <dgm:t>
        <a:bodyPr/>
        <a:lstStyle/>
        <a:p>
          <a:endParaRPr lang="en-US"/>
        </a:p>
      </dgm:t>
    </dgm:pt>
    <dgm:pt modelId="{7C53E939-A557-4E0C-83EF-F9DC5FA75B0F}" type="pres">
      <dgm:prSet presAssocID="{0015631C-A2BF-4AED-BD3C-5F73B7F78471}" presName="composite" presStyleCnt="0"/>
      <dgm:spPr/>
    </dgm:pt>
    <dgm:pt modelId="{407ACC3F-E0C2-478D-B1DA-0A5BF3C3858F}" type="pres">
      <dgm:prSet presAssocID="{0015631C-A2BF-4AED-BD3C-5F73B7F78471}" presName="parTx" presStyleLbl="alignNode1" presStyleIdx="0" presStyleCnt="4">
        <dgm:presLayoutVars>
          <dgm:chMax val="0"/>
          <dgm:chPref val="0"/>
          <dgm:bulletEnabled val="1"/>
        </dgm:presLayoutVars>
      </dgm:prSet>
      <dgm:spPr/>
      <dgm:t>
        <a:bodyPr/>
        <a:lstStyle/>
        <a:p>
          <a:endParaRPr lang="en-US"/>
        </a:p>
      </dgm:t>
    </dgm:pt>
    <dgm:pt modelId="{E122542E-0356-4170-BCA8-9E1FB2E9BF8B}" type="pres">
      <dgm:prSet presAssocID="{0015631C-A2BF-4AED-BD3C-5F73B7F78471}" presName="desTx" presStyleLbl="alignAccFollowNode1" presStyleIdx="0" presStyleCnt="4">
        <dgm:presLayoutVars>
          <dgm:bulletEnabled val="1"/>
        </dgm:presLayoutVars>
      </dgm:prSet>
      <dgm:spPr/>
      <dgm:t>
        <a:bodyPr/>
        <a:lstStyle/>
        <a:p>
          <a:endParaRPr lang="en-US"/>
        </a:p>
      </dgm:t>
    </dgm:pt>
    <dgm:pt modelId="{F401909D-F957-475D-8FEC-F71B1AB0ED7D}" type="pres">
      <dgm:prSet presAssocID="{4BE09F94-273C-4D8A-B3B3-BA9E06B0EED0}" presName="space" presStyleCnt="0"/>
      <dgm:spPr/>
    </dgm:pt>
    <dgm:pt modelId="{97F21577-98BA-47A6-987A-6DCB0A927152}" type="pres">
      <dgm:prSet presAssocID="{03754395-F23F-4363-9DA7-5FA4F326A3BA}" presName="composite" presStyleCnt="0"/>
      <dgm:spPr/>
    </dgm:pt>
    <dgm:pt modelId="{A73D371D-B406-4ABD-9016-8E1D4A00E810}" type="pres">
      <dgm:prSet presAssocID="{03754395-F23F-4363-9DA7-5FA4F326A3BA}" presName="parTx" presStyleLbl="alignNode1" presStyleIdx="1" presStyleCnt="4">
        <dgm:presLayoutVars>
          <dgm:chMax val="0"/>
          <dgm:chPref val="0"/>
          <dgm:bulletEnabled val="1"/>
        </dgm:presLayoutVars>
      </dgm:prSet>
      <dgm:spPr/>
      <dgm:t>
        <a:bodyPr/>
        <a:lstStyle/>
        <a:p>
          <a:endParaRPr lang="en-US"/>
        </a:p>
      </dgm:t>
    </dgm:pt>
    <dgm:pt modelId="{019F8138-4373-4476-85A8-5CBB554FD6D6}" type="pres">
      <dgm:prSet presAssocID="{03754395-F23F-4363-9DA7-5FA4F326A3BA}" presName="desTx" presStyleLbl="alignAccFollowNode1" presStyleIdx="1" presStyleCnt="4">
        <dgm:presLayoutVars>
          <dgm:bulletEnabled val="1"/>
        </dgm:presLayoutVars>
      </dgm:prSet>
      <dgm:spPr/>
      <dgm:t>
        <a:bodyPr/>
        <a:lstStyle/>
        <a:p>
          <a:endParaRPr lang="en-US"/>
        </a:p>
      </dgm:t>
    </dgm:pt>
    <dgm:pt modelId="{45E8144A-E8C4-440A-BD6B-3B7822B7CD34}" type="pres">
      <dgm:prSet presAssocID="{878F583D-1013-4867-9D14-4D7B0D29F195}" presName="space" presStyleCnt="0"/>
      <dgm:spPr/>
    </dgm:pt>
    <dgm:pt modelId="{BCCDC886-86BE-4EE0-A68E-468A0FD5C312}" type="pres">
      <dgm:prSet presAssocID="{AC9F511C-3864-47A4-819C-06E7C50F7218}" presName="composite" presStyleCnt="0"/>
      <dgm:spPr/>
    </dgm:pt>
    <dgm:pt modelId="{639F9C7B-11E4-4099-8B8E-608D6770C578}" type="pres">
      <dgm:prSet presAssocID="{AC9F511C-3864-47A4-819C-06E7C50F7218}" presName="parTx" presStyleLbl="alignNode1" presStyleIdx="2" presStyleCnt="4">
        <dgm:presLayoutVars>
          <dgm:chMax val="0"/>
          <dgm:chPref val="0"/>
          <dgm:bulletEnabled val="1"/>
        </dgm:presLayoutVars>
      </dgm:prSet>
      <dgm:spPr/>
      <dgm:t>
        <a:bodyPr/>
        <a:lstStyle/>
        <a:p>
          <a:endParaRPr lang="en-US"/>
        </a:p>
      </dgm:t>
    </dgm:pt>
    <dgm:pt modelId="{4F2BA1A5-0F33-47FB-B2C0-33BDA9EF86A1}" type="pres">
      <dgm:prSet presAssocID="{AC9F511C-3864-47A4-819C-06E7C50F7218}" presName="desTx" presStyleLbl="alignAccFollowNode1" presStyleIdx="2" presStyleCnt="4">
        <dgm:presLayoutVars>
          <dgm:bulletEnabled val="1"/>
        </dgm:presLayoutVars>
      </dgm:prSet>
      <dgm:spPr/>
      <dgm:t>
        <a:bodyPr/>
        <a:lstStyle/>
        <a:p>
          <a:endParaRPr lang="en-US"/>
        </a:p>
      </dgm:t>
    </dgm:pt>
    <dgm:pt modelId="{89303690-19A3-4824-9AA1-7579BA8A2CED}" type="pres">
      <dgm:prSet presAssocID="{69F05698-3171-40B3-8C16-BCDF3F6458F1}" presName="space" presStyleCnt="0"/>
      <dgm:spPr/>
    </dgm:pt>
    <dgm:pt modelId="{4FF67F08-7C4A-42DA-B4CC-83D2073F23AE}" type="pres">
      <dgm:prSet presAssocID="{1119752C-4071-4F64-88E1-7B37EB9E054C}" presName="composite" presStyleCnt="0"/>
      <dgm:spPr/>
    </dgm:pt>
    <dgm:pt modelId="{D627E1E4-A674-4E39-AD7D-AE91C9D7B0C9}" type="pres">
      <dgm:prSet presAssocID="{1119752C-4071-4F64-88E1-7B37EB9E054C}" presName="parTx" presStyleLbl="alignNode1" presStyleIdx="3" presStyleCnt="4">
        <dgm:presLayoutVars>
          <dgm:chMax val="0"/>
          <dgm:chPref val="0"/>
          <dgm:bulletEnabled val="1"/>
        </dgm:presLayoutVars>
      </dgm:prSet>
      <dgm:spPr/>
      <dgm:t>
        <a:bodyPr/>
        <a:lstStyle/>
        <a:p>
          <a:endParaRPr lang="en-US"/>
        </a:p>
      </dgm:t>
    </dgm:pt>
    <dgm:pt modelId="{FFBE3037-74B9-48DA-AC38-D85EE2077F56}" type="pres">
      <dgm:prSet presAssocID="{1119752C-4071-4F64-88E1-7B37EB9E054C}" presName="desTx" presStyleLbl="alignAccFollowNode1" presStyleIdx="3" presStyleCnt="4">
        <dgm:presLayoutVars>
          <dgm:bulletEnabled val="1"/>
        </dgm:presLayoutVars>
      </dgm:prSet>
      <dgm:spPr/>
      <dgm:t>
        <a:bodyPr/>
        <a:lstStyle/>
        <a:p>
          <a:endParaRPr lang="en-US"/>
        </a:p>
      </dgm:t>
    </dgm:pt>
  </dgm:ptLst>
  <dgm:cxnLst>
    <dgm:cxn modelId="{3D0265C1-4945-4F3F-B1B2-C0561D87C9DC}" srcId="{AC9F511C-3864-47A4-819C-06E7C50F7218}" destId="{B8CEC22F-EB6F-46F6-8302-164069BE49EB}" srcOrd="2" destOrd="0" parTransId="{1E6BF144-C37F-4B93-B6B9-E525FB255716}" sibTransId="{B6239C55-8495-4F96-905B-334810726068}"/>
    <dgm:cxn modelId="{6C6B17DB-60C2-4E27-B122-B19D3587E243}" type="presOf" srcId="{1119752C-4071-4F64-88E1-7B37EB9E054C}" destId="{D627E1E4-A674-4E39-AD7D-AE91C9D7B0C9}" srcOrd="0" destOrd="0" presId="urn:microsoft.com/office/officeart/2005/8/layout/hList1"/>
    <dgm:cxn modelId="{277E6238-C07B-4522-86F8-AFDAD13895E0}" type="presOf" srcId="{012A52A2-4FB1-45D5-980C-3F19678282D9}" destId="{FFBE3037-74B9-48DA-AC38-D85EE2077F56}" srcOrd="0" destOrd="0" presId="urn:microsoft.com/office/officeart/2005/8/layout/hList1"/>
    <dgm:cxn modelId="{67F56D81-3A2B-4E90-8028-E5AD3683CB4F}" srcId="{AC9F511C-3864-47A4-819C-06E7C50F7218}" destId="{D5DF7803-337D-4B02-B3DD-A01D1284002D}" srcOrd="3" destOrd="0" parTransId="{38E615CA-67FF-4CF3-B38B-36F4341BDBAD}" sibTransId="{26D0624D-057C-4358-A67A-D1A8800A00B5}"/>
    <dgm:cxn modelId="{202A4F98-A9F7-4BFC-B568-D14692E6E99F}" srcId="{0015631C-A2BF-4AED-BD3C-5F73B7F78471}" destId="{C78FCBF5-6963-41A8-AB6D-0C24E8813A00}" srcOrd="1" destOrd="0" parTransId="{E3F08FEB-5BA1-4312-B021-1C83BA023C15}" sibTransId="{0FD0EDDC-AC19-4B33-8A70-C464035F6A86}"/>
    <dgm:cxn modelId="{ECA20D82-0EFA-443E-AA71-5E661348CD23}" type="presOf" srcId="{0015631C-A2BF-4AED-BD3C-5F73B7F78471}" destId="{407ACC3F-E0C2-478D-B1DA-0A5BF3C3858F}" srcOrd="0" destOrd="0" presId="urn:microsoft.com/office/officeart/2005/8/layout/hList1"/>
    <dgm:cxn modelId="{3F23BC62-9CA8-4487-86BA-0B4649AF6951}" srcId="{C673092F-8171-4C7C-9B5A-65BEC3244ADD}" destId="{03754395-F23F-4363-9DA7-5FA4F326A3BA}" srcOrd="1" destOrd="0" parTransId="{09C2E8C8-AA6F-4AB0-A076-761CC89B71AB}" sibTransId="{878F583D-1013-4867-9D14-4D7B0D29F195}"/>
    <dgm:cxn modelId="{772DE7F8-8129-408F-860A-57AFFD25A1C4}" srcId="{AC9F511C-3864-47A4-819C-06E7C50F7218}" destId="{BB23B201-43E5-45B3-B749-0A6338DF14E7}" srcOrd="0" destOrd="0" parTransId="{0E8AC379-EA5F-4058-867A-358522AA32DB}" sibTransId="{8A76CF70-A2E4-4A5C-9226-4602783858AA}"/>
    <dgm:cxn modelId="{5ECB2747-8D4D-4025-9899-34E254D356D5}" srcId="{C673092F-8171-4C7C-9B5A-65BEC3244ADD}" destId="{AC9F511C-3864-47A4-819C-06E7C50F7218}" srcOrd="2" destOrd="0" parTransId="{99920554-FD30-49F5-9263-44E44E684D5D}" sibTransId="{69F05698-3171-40B3-8C16-BCDF3F6458F1}"/>
    <dgm:cxn modelId="{F983B9B4-E079-457F-99BA-565EDD9D7AD6}" srcId="{0015631C-A2BF-4AED-BD3C-5F73B7F78471}" destId="{101FEDF8-37C3-4306-BA65-EE151BAD0BC1}" srcOrd="3" destOrd="0" parTransId="{9AE378AA-7298-48F1-8642-E28F6C85ACA5}" sibTransId="{25E74010-703F-4EB9-A4C2-F3152FFFB73B}"/>
    <dgm:cxn modelId="{C835C41E-C71C-4208-91D5-5E9134E8BE57}" srcId="{C673092F-8171-4C7C-9B5A-65BEC3244ADD}" destId="{0015631C-A2BF-4AED-BD3C-5F73B7F78471}" srcOrd="0" destOrd="0" parTransId="{9E41B05A-7311-404F-90E8-E0CCBC990997}" sibTransId="{4BE09F94-273C-4D8A-B3B3-BA9E06B0EED0}"/>
    <dgm:cxn modelId="{281CA98C-6E89-4179-990D-87BA0370E3D7}" type="presOf" srcId="{D5DF7803-337D-4B02-B3DD-A01D1284002D}" destId="{4F2BA1A5-0F33-47FB-B2C0-33BDA9EF86A1}" srcOrd="0" destOrd="3" presId="urn:microsoft.com/office/officeart/2005/8/layout/hList1"/>
    <dgm:cxn modelId="{E7F45F72-AD84-4C91-A65C-836B206FAEFD}" srcId="{03754395-F23F-4363-9DA7-5FA4F326A3BA}" destId="{FA33BC3D-0986-41A7-BEEE-C31A43000AE5}" srcOrd="3" destOrd="0" parTransId="{712899E1-94F7-40F6-965B-CCA27134FDE9}" sibTransId="{1A144533-F00E-4FEF-B541-A09904B86F5A}"/>
    <dgm:cxn modelId="{1ABE8677-05D6-4AF6-AD48-0F17DFBFCAC2}" srcId="{C673092F-8171-4C7C-9B5A-65BEC3244ADD}" destId="{1119752C-4071-4F64-88E1-7B37EB9E054C}" srcOrd="3" destOrd="0" parTransId="{E745B08F-3CDB-4343-8BBC-0ACA52AF4640}" sibTransId="{EB4B5976-6D77-45E3-900D-770E31689D71}"/>
    <dgm:cxn modelId="{396614CA-15D0-4E06-BF24-3D063F0F77E2}" type="presOf" srcId="{101FEDF8-37C3-4306-BA65-EE151BAD0BC1}" destId="{E122542E-0356-4170-BCA8-9E1FB2E9BF8B}" srcOrd="0" destOrd="3" presId="urn:microsoft.com/office/officeart/2005/8/layout/hList1"/>
    <dgm:cxn modelId="{4F8D0C0E-2808-470A-8A2D-58724030D907}" srcId="{03754395-F23F-4363-9DA7-5FA4F326A3BA}" destId="{87ADA9BD-DF05-4A28-B46F-0E48FA7AEA79}" srcOrd="1" destOrd="0" parTransId="{600B08E1-3581-4A78-9460-8E0F4B9427BF}" sibTransId="{10A622AA-EE5A-450B-86ED-C1F63CB48DAE}"/>
    <dgm:cxn modelId="{DA9C54EC-1FE2-46E4-BE12-68DB0B808834}" srcId="{1119752C-4071-4F64-88E1-7B37EB9E054C}" destId="{9D5E5932-5B87-4571-A272-554D35C0B851}" srcOrd="1" destOrd="0" parTransId="{45C9B5D0-9792-495A-AA12-D412C3FD849B}" sibTransId="{15014DE2-7C8C-4B30-9923-30498506348D}"/>
    <dgm:cxn modelId="{3C82F1F1-B301-4F74-A85D-EF733A2CEB09}" srcId="{1119752C-4071-4F64-88E1-7B37EB9E054C}" destId="{012A52A2-4FB1-45D5-980C-3F19678282D9}" srcOrd="0" destOrd="0" parTransId="{AFA6EAC2-BF34-4C2E-89E7-815F25DDAAE9}" sibTransId="{2B4F6BB2-D9FF-4D47-AB09-ED3E248DB6F3}"/>
    <dgm:cxn modelId="{C6F9B8C3-B8C3-440F-BF02-A12AB630F701}" srcId="{0015631C-A2BF-4AED-BD3C-5F73B7F78471}" destId="{9F0FECD7-259E-4734-8E26-9D23C2169B34}" srcOrd="2" destOrd="0" parTransId="{65B9E105-7786-471C-A55A-294D2CDA7E26}" sibTransId="{8A861C39-1E6D-4537-8064-57442E9230B0}"/>
    <dgm:cxn modelId="{A0ED259F-77DF-4DAF-B21C-2ECE979AA147}" type="presOf" srcId="{9F0FECD7-259E-4734-8E26-9D23C2169B34}" destId="{E122542E-0356-4170-BCA8-9E1FB2E9BF8B}" srcOrd="0" destOrd="2" presId="urn:microsoft.com/office/officeart/2005/8/layout/hList1"/>
    <dgm:cxn modelId="{D7F2AD60-36C7-411D-90AC-E1C873E53B6B}" type="presOf" srcId="{DA8D21AE-BF60-4D6E-85A7-0789948E513D}" destId="{019F8138-4373-4476-85A8-5CBB554FD6D6}" srcOrd="0" destOrd="0" presId="urn:microsoft.com/office/officeart/2005/8/layout/hList1"/>
    <dgm:cxn modelId="{FA4B2CCB-69E1-4B53-ABDE-42796EB99246}" type="presOf" srcId="{C673092F-8171-4C7C-9B5A-65BEC3244ADD}" destId="{02ABFD7A-C3B8-425D-BBB2-48583157CBE7}" srcOrd="0" destOrd="0" presId="urn:microsoft.com/office/officeart/2005/8/layout/hList1"/>
    <dgm:cxn modelId="{76E195CC-52DA-4041-B53F-EAB65646337E}" type="presOf" srcId="{BB23B201-43E5-45B3-B749-0A6338DF14E7}" destId="{4F2BA1A5-0F33-47FB-B2C0-33BDA9EF86A1}" srcOrd="0" destOrd="0" presId="urn:microsoft.com/office/officeart/2005/8/layout/hList1"/>
    <dgm:cxn modelId="{9E436070-D5FA-46BC-A2FA-4BC308A73FEA}" type="presOf" srcId="{03754395-F23F-4363-9DA7-5FA4F326A3BA}" destId="{A73D371D-B406-4ABD-9016-8E1D4A00E810}" srcOrd="0" destOrd="0" presId="urn:microsoft.com/office/officeart/2005/8/layout/hList1"/>
    <dgm:cxn modelId="{67E65173-C887-47EA-A2E4-E2417F76F855}" type="presOf" srcId="{75938E4B-DCC0-45E5-888E-686E29E54EC3}" destId="{4F2BA1A5-0F33-47FB-B2C0-33BDA9EF86A1}" srcOrd="0" destOrd="1" presId="urn:microsoft.com/office/officeart/2005/8/layout/hList1"/>
    <dgm:cxn modelId="{38036F13-53ED-4883-934F-475F22A59C83}" srcId="{03754395-F23F-4363-9DA7-5FA4F326A3BA}" destId="{DA8D21AE-BF60-4D6E-85A7-0789948E513D}" srcOrd="0" destOrd="0" parTransId="{7AB7FDAD-0A63-4371-9C5C-237CB48E9EA8}" sibTransId="{CEAD5BF7-994E-4127-8436-A5CF3546B03A}"/>
    <dgm:cxn modelId="{BA21B4CF-E288-41AE-B042-3EBE86D68BCB}" srcId="{03754395-F23F-4363-9DA7-5FA4F326A3BA}" destId="{B43719C5-9049-4E51-ADA7-8710831AA38A}" srcOrd="2" destOrd="0" parTransId="{78936DE7-10D4-4B5F-B819-1A7C2825974F}" sibTransId="{BD311E42-919B-4ABC-A50D-F27CB8D8FD9C}"/>
    <dgm:cxn modelId="{53091C7E-A4A7-41DD-B494-DCCCD4527425}" type="presOf" srcId="{B43719C5-9049-4E51-ADA7-8710831AA38A}" destId="{019F8138-4373-4476-85A8-5CBB554FD6D6}" srcOrd="0" destOrd="2" presId="urn:microsoft.com/office/officeart/2005/8/layout/hList1"/>
    <dgm:cxn modelId="{0DEAAEE6-46E1-4C98-9B8B-26A5F5CF4556}" type="presOf" srcId="{066A6236-D9FD-4649-BC24-BF41D6EAC7E9}" destId="{E122542E-0356-4170-BCA8-9E1FB2E9BF8B}" srcOrd="0" destOrd="0" presId="urn:microsoft.com/office/officeart/2005/8/layout/hList1"/>
    <dgm:cxn modelId="{1BD5509D-E9F4-4471-B587-A9B4376A34DF}" type="presOf" srcId="{FA33BC3D-0986-41A7-BEEE-C31A43000AE5}" destId="{019F8138-4373-4476-85A8-5CBB554FD6D6}" srcOrd="0" destOrd="3" presId="urn:microsoft.com/office/officeart/2005/8/layout/hList1"/>
    <dgm:cxn modelId="{A4143C9F-5AA2-4861-ACB3-5FF38E8CEEBB}" srcId="{0015631C-A2BF-4AED-BD3C-5F73B7F78471}" destId="{066A6236-D9FD-4649-BC24-BF41D6EAC7E9}" srcOrd="0" destOrd="0" parTransId="{3CD1E44B-0F31-4F73-BF00-5B0AC5B2CF3D}" sibTransId="{27AA6FBF-D35C-4FF2-B16C-115F7CED5FA3}"/>
    <dgm:cxn modelId="{DC61B1EC-812E-460F-AFB1-5E3D58051B26}" type="presOf" srcId="{9D5E5932-5B87-4571-A272-554D35C0B851}" destId="{FFBE3037-74B9-48DA-AC38-D85EE2077F56}" srcOrd="0" destOrd="1" presId="urn:microsoft.com/office/officeart/2005/8/layout/hList1"/>
    <dgm:cxn modelId="{2D31525C-307A-4D3E-B16E-2A1BAC189CE3}" type="presOf" srcId="{C78FCBF5-6963-41A8-AB6D-0C24E8813A00}" destId="{E122542E-0356-4170-BCA8-9E1FB2E9BF8B}" srcOrd="0" destOrd="1" presId="urn:microsoft.com/office/officeart/2005/8/layout/hList1"/>
    <dgm:cxn modelId="{65449912-895F-4860-A6EB-FF9E79A89916}" type="presOf" srcId="{87ADA9BD-DF05-4A28-B46F-0E48FA7AEA79}" destId="{019F8138-4373-4476-85A8-5CBB554FD6D6}" srcOrd="0" destOrd="1" presId="urn:microsoft.com/office/officeart/2005/8/layout/hList1"/>
    <dgm:cxn modelId="{8AC93E9C-AFF0-4DD6-9F7E-C1BE45D2B4AE}" srcId="{AC9F511C-3864-47A4-819C-06E7C50F7218}" destId="{75938E4B-DCC0-45E5-888E-686E29E54EC3}" srcOrd="1" destOrd="0" parTransId="{E28D8AC0-D436-4248-8450-B3E647385262}" sibTransId="{26B0805C-39CD-4980-990D-C6B1A69EBBF6}"/>
    <dgm:cxn modelId="{0E0EE96F-05D5-43F6-9751-C25504A81132}" type="presOf" srcId="{AC9F511C-3864-47A4-819C-06E7C50F7218}" destId="{639F9C7B-11E4-4099-8B8E-608D6770C578}" srcOrd="0" destOrd="0" presId="urn:microsoft.com/office/officeart/2005/8/layout/hList1"/>
    <dgm:cxn modelId="{3C6080AA-8BF1-4B17-8DA1-9B5147EFE95E}" type="presOf" srcId="{B8CEC22F-EB6F-46F6-8302-164069BE49EB}" destId="{4F2BA1A5-0F33-47FB-B2C0-33BDA9EF86A1}" srcOrd="0" destOrd="2" presId="urn:microsoft.com/office/officeart/2005/8/layout/hList1"/>
    <dgm:cxn modelId="{ED9BDE26-702C-435A-85B3-9235B75CAB2A}" type="presParOf" srcId="{02ABFD7A-C3B8-425D-BBB2-48583157CBE7}" destId="{7C53E939-A557-4E0C-83EF-F9DC5FA75B0F}" srcOrd="0" destOrd="0" presId="urn:microsoft.com/office/officeart/2005/8/layout/hList1"/>
    <dgm:cxn modelId="{A13A9CED-887C-4759-A2DB-D3F701E56F42}" type="presParOf" srcId="{7C53E939-A557-4E0C-83EF-F9DC5FA75B0F}" destId="{407ACC3F-E0C2-478D-B1DA-0A5BF3C3858F}" srcOrd="0" destOrd="0" presId="urn:microsoft.com/office/officeart/2005/8/layout/hList1"/>
    <dgm:cxn modelId="{B6DFAC58-11D7-489E-869E-9AC923B00578}" type="presParOf" srcId="{7C53E939-A557-4E0C-83EF-F9DC5FA75B0F}" destId="{E122542E-0356-4170-BCA8-9E1FB2E9BF8B}" srcOrd="1" destOrd="0" presId="urn:microsoft.com/office/officeart/2005/8/layout/hList1"/>
    <dgm:cxn modelId="{90A822B0-154B-4BAA-BA54-A502ADE76A73}" type="presParOf" srcId="{02ABFD7A-C3B8-425D-BBB2-48583157CBE7}" destId="{F401909D-F957-475D-8FEC-F71B1AB0ED7D}" srcOrd="1" destOrd="0" presId="urn:microsoft.com/office/officeart/2005/8/layout/hList1"/>
    <dgm:cxn modelId="{C817F42C-ADE6-4BBD-9E97-6B41AAB06BB4}" type="presParOf" srcId="{02ABFD7A-C3B8-425D-BBB2-48583157CBE7}" destId="{97F21577-98BA-47A6-987A-6DCB0A927152}" srcOrd="2" destOrd="0" presId="urn:microsoft.com/office/officeart/2005/8/layout/hList1"/>
    <dgm:cxn modelId="{3DE3AA05-F446-407E-A134-4BEF5BFE0562}" type="presParOf" srcId="{97F21577-98BA-47A6-987A-6DCB0A927152}" destId="{A73D371D-B406-4ABD-9016-8E1D4A00E810}" srcOrd="0" destOrd="0" presId="urn:microsoft.com/office/officeart/2005/8/layout/hList1"/>
    <dgm:cxn modelId="{F02AEA7C-4F19-4889-899A-D8334DFF202A}" type="presParOf" srcId="{97F21577-98BA-47A6-987A-6DCB0A927152}" destId="{019F8138-4373-4476-85A8-5CBB554FD6D6}" srcOrd="1" destOrd="0" presId="urn:microsoft.com/office/officeart/2005/8/layout/hList1"/>
    <dgm:cxn modelId="{6F0643A6-9369-41B4-A62E-1D3B361513F4}" type="presParOf" srcId="{02ABFD7A-C3B8-425D-BBB2-48583157CBE7}" destId="{45E8144A-E8C4-440A-BD6B-3B7822B7CD34}" srcOrd="3" destOrd="0" presId="urn:microsoft.com/office/officeart/2005/8/layout/hList1"/>
    <dgm:cxn modelId="{F65221D0-C440-4D52-A775-CC7A7E136B1A}" type="presParOf" srcId="{02ABFD7A-C3B8-425D-BBB2-48583157CBE7}" destId="{BCCDC886-86BE-4EE0-A68E-468A0FD5C312}" srcOrd="4" destOrd="0" presId="urn:microsoft.com/office/officeart/2005/8/layout/hList1"/>
    <dgm:cxn modelId="{884E3AE8-12AC-4DFF-AE02-EC30E17842D8}" type="presParOf" srcId="{BCCDC886-86BE-4EE0-A68E-468A0FD5C312}" destId="{639F9C7B-11E4-4099-8B8E-608D6770C578}" srcOrd="0" destOrd="0" presId="urn:microsoft.com/office/officeart/2005/8/layout/hList1"/>
    <dgm:cxn modelId="{24215465-2116-472B-9CD1-AA84A726CED8}" type="presParOf" srcId="{BCCDC886-86BE-4EE0-A68E-468A0FD5C312}" destId="{4F2BA1A5-0F33-47FB-B2C0-33BDA9EF86A1}" srcOrd="1" destOrd="0" presId="urn:microsoft.com/office/officeart/2005/8/layout/hList1"/>
    <dgm:cxn modelId="{81D08905-5598-4FD2-B6DC-EB4B4FF546F5}" type="presParOf" srcId="{02ABFD7A-C3B8-425D-BBB2-48583157CBE7}" destId="{89303690-19A3-4824-9AA1-7579BA8A2CED}" srcOrd="5" destOrd="0" presId="urn:microsoft.com/office/officeart/2005/8/layout/hList1"/>
    <dgm:cxn modelId="{DE0C6447-DAB3-466A-A513-A6FFF17200F2}" type="presParOf" srcId="{02ABFD7A-C3B8-425D-BBB2-48583157CBE7}" destId="{4FF67F08-7C4A-42DA-B4CC-83D2073F23AE}" srcOrd="6" destOrd="0" presId="urn:microsoft.com/office/officeart/2005/8/layout/hList1"/>
    <dgm:cxn modelId="{915AA87E-6029-43E4-BA39-6E5C341F6129}" type="presParOf" srcId="{4FF67F08-7C4A-42DA-B4CC-83D2073F23AE}" destId="{D627E1E4-A674-4E39-AD7D-AE91C9D7B0C9}" srcOrd="0" destOrd="0" presId="urn:microsoft.com/office/officeart/2005/8/layout/hList1"/>
    <dgm:cxn modelId="{6CFE9A13-77AD-4514-931C-E7BCBBD62F7E}" type="presParOf" srcId="{4FF67F08-7C4A-42DA-B4CC-83D2073F23AE}" destId="{FFBE3037-74B9-48DA-AC38-D85EE2077F5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7DC38D-CC92-4D0C-9921-B21794B8E05D}" type="doc">
      <dgm:prSet loTypeId="urn:microsoft.com/office/officeart/2008/layout/LinedList" loCatId="hierarchy" qsTypeId="urn:microsoft.com/office/officeart/2005/8/quickstyle/simple2" qsCatId="simple" csTypeId="urn:microsoft.com/office/officeart/2005/8/colors/accent3_3" csCatId="accent3" phldr="1"/>
      <dgm:spPr/>
      <dgm:t>
        <a:bodyPr/>
        <a:lstStyle/>
        <a:p>
          <a:endParaRPr lang="en-US"/>
        </a:p>
      </dgm:t>
    </dgm:pt>
    <dgm:pt modelId="{DAECFA87-AE5C-4FCF-8F36-C42876843F63}">
      <dgm:prSet phldrT="[Text]" custT="1"/>
      <dgm:spPr/>
      <dgm:t>
        <a:bodyPr/>
        <a:lstStyle/>
        <a:p>
          <a:r>
            <a:rPr lang="en-US" sz="2800" smtClean="0">
              <a:solidFill>
                <a:schemeClr val="accent3">
                  <a:lumMod val="40000"/>
                  <a:lumOff val="60000"/>
                </a:schemeClr>
              </a:solidFill>
              <a:effectLst/>
              <a:latin typeface="Arial" pitchFamily="34" charset="0"/>
              <a:cs typeface="Arial" pitchFamily="34" charset="0"/>
            </a:rPr>
            <a:t>Qualitative Research</a:t>
          </a:r>
          <a:endParaRPr lang="en-US" sz="2800" dirty="0">
            <a:solidFill>
              <a:schemeClr val="accent3">
                <a:lumMod val="40000"/>
                <a:lumOff val="60000"/>
              </a:schemeClr>
            </a:solidFill>
            <a:effectLst/>
            <a:latin typeface="Arial" pitchFamily="34" charset="0"/>
            <a:cs typeface="Arial" pitchFamily="34" charset="0"/>
          </a:endParaRPr>
        </a:p>
      </dgm:t>
    </dgm:pt>
    <dgm:pt modelId="{538BF556-DBCE-44F9-A6E2-A0BDD1792113}" type="parTrans" cxnId="{1417BF26-6C8F-43A8-BB72-6A46A6C0868C}">
      <dgm:prSet/>
      <dgm:spPr/>
      <dgm:t>
        <a:bodyPr/>
        <a:lstStyle/>
        <a:p>
          <a:endParaRPr lang="en-US" sz="2800">
            <a:solidFill>
              <a:schemeClr val="accent3">
                <a:lumMod val="40000"/>
                <a:lumOff val="60000"/>
              </a:schemeClr>
            </a:solidFill>
            <a:effectLst/>
            <a:latin typeface="Arial" pitchFamily="34" charset="0"/>
            <a:cs typeface="Arial" pitchFamily="34" charset="0"/>
          </a:endParaRPr>
        </a:p>
      </dgm:t>
    </dgm:pt>
    <dgm:pt modelId="{DD30A992-76A9-4CE6-8A5B-F1FAE781951A}" type="sibTrans" cxnId="{1417BF26-6C8F-43A8-BB72-6A46A6C0868C}">
      <dgm:prSet/>
      <dgm:spPr/>
      <dgm:t>
        <a:bodyPr/>
        <a:lstStyle/>
        <a:p>
          <a:endParaRPr lang="en-US" sz="2800">
            <a:solidFill>
              <a:schemeClr val="accent3">
                <a:lumMod val="40000"/>
                <a:lumOff val="60000"/>
              </a:schemeClr>
            </a:solidFill>
            <a:effectLst/>
            <a:latin typeface="Arial" pitchFamily="34" charset="0"/>
            <a:cs typeface="Arial" pitchFamily="34" charset="0"/>
          </a:endParaRPr>
        </a:p>
      </dgm:t>
    </dgm:pt>
    <dgm:pt modelId="{540FBCBB-AF6B-47C3-8733-9564369D18E4}">
      <dgm:prSet phldrT="[Text]" custT="1"/>
      <dgm:spPr/>
      <dgm:t>
        <a:bodyPr/>
        <a:lstStyle/>
        <a:p>
          <a:r>
            <a:rPr lang="en-US" sz="2800" dirty="0" smtClean="0">
              <a:solidFill>
                <a:schemeClr val="accent3">
                  <a:lumMod val="40000"/>
                  <a:lumOff val="60000"/>
                </a:schemeClr>
              </a:solidFill>
              <a:effectLst/>
              <a:latin typeface="Arial" pitchFamily="34" charset="0"/>
              <a:cs typeface="Arial" pitchFamily="34" charset="0"/>
            </a:rPr>
            <a:t>Historical Approach</a:t>
          </a:r>
          <a:endParaRPr lang="en-US" sz="2800" dirty="0">
            <a:solidFill>
              <a:schemeClr val="accent3">
                <a:lumMod val="40000"/>
                <a:lumOff val="60000"/>
              </a:schemeClr>
            </a:solidFill>
            <a:effectLst/>
            <a:latin typeface="Arial" pitchFamily="34" charset="0"/>
            <a:cs typeface="Arial" pitchFamily="34" charset="0"/>
          </a:endParaRPr>
        </a:p>
      </dgm:t>
    </dgm:pt>
    <dgm:pt modelId="{119E853F-5F43-4289-B0DE-BEC0EFD5DC41}" type="parTrans" cxnId="{E6C42845-01E2-43CF-9279-E07C312AFE63}">
      <dgm:prSet/>
      <dgm:spPr/>
      <dgm:t>
        <a:bodyPr/>
        <a:lstStyle/>
        <a:p>
          <a:endParaRPr lang="en-US" sz="2800">
            <a:solidFill>
              <a:schemeClr val="accent3">
                <a:lumMod val="40000"/>
                <a:lumOff val="60000"/>
              </a:schemeClr>
            </a:solidFill>
            <a:effectLst/>
            <a:latin typeface="Arial" pitchFamily="34" charset="0"/>
            <a:cs typeface="Arial" pitchFamily="34" charset="0"/>
          </a:endParaRPr>
        </a:p>
      </dgm:t>
    </dgm:pt>
    <dgm:pt modelId="{97A28F13-05A3-4C49-935E-968895B0B088}" type="sibTrans" cxnId="{E6C42845-01E2-43CF-9279-E07C312AFE63}">
      <dgm:prSet/>
      <dgm:spPr/>
      <dgm:t>
        <a:bodyPr/>
        <a:lstStyle/>
        <a:p>
          <a:endParaRPr lang="en-US" sz="2800">
            <a:solidFill>
              <a:schemeClr val="accent3">
                <a:lumMod val="40000"/>
                <a:lumOff val="60000"/>
              </a:schemeClr>
            </a:solidFill>
            <a:effectLst/>
            <a:latin typeface="Arial" pitchFamily="34" charset="0"/>
            <a:cs typeface="Arial" pitchFamily="34" charset="0"/>
          </a:endParaRPr>
        </a:p>
      </dgm:t>
    </dgm:pt>
    <dgm:pt modelId="{6ACDBCA4-D04E-42BA-8BD2-E4CC429E26D6}">
      <dgm:prSet phldrT="[Text]" custT="1"/>
      <dgm:spPr/>
      <dgm:t>
        <a:bodyPr/>
        <a:lstStyle/>
        <a:p>
          <a:r>
            <a:rPr lang="en-US" sz="2800" smtClean="0">
              <a:solidFill>
                <a:schemeClr val="accent3">
                  <a:lumMod val="40000"/>
                  <a:lumOff val="60000"/>
                </a:schemeClr>
              </a:solidFill>
              <a:effectLst/>
              <a:latin typeface="Arial" pitchFamily="34" charset="0"/>
              <a:cs typeface="Arial" pitchFamily="34" charset="0"/>
            </a:rPr>
            <a:t>Contemporary Policy Analysis</a:t>
          </a:r>
          <a:endParaRPr lang="en-US" sz="2800" dirty="0">
            <a:solidFill>
              <a:schemeClr val="accent3">
                <a:lumMod val="40000"/>
                <a:lumOff val="60000"/>
              </a:schemeClr>
            </a:solidFill>
            <a:effectLst/>
            <a:latin typeface="Arial" pitchFamily="34" charset="0"/>
            <a:cs typeface="Arial" pitchFamily="34" charset="0"/>
          </a:endParaRPr>
        </a:p>
      </dgm:t>
    </dgm:pt>
    <dgm:pt modelId="{DA1685F2-930B-435D-92E3-1DC956227B5C}" type="parTrans" cxnId="{D044EACE-0E91-4AE8-B424-56EFE8C47950}">
      <dgm:prSet/>
      <dgm:spPr/>
      <dgm:t>
        <a:bodyPr/>
        <a:lstStyle/>
        <a:p>
          <a:endParaRPr lang="en-US" sz="2800">
            <a:solidFill>
              <a:schemeClr val="accent3">
                <a:lumMod val="40000"/>
                <a:lumOff val="60000"/>
              </a:schemeClr>
            </a:solidFill>
            <a:effectLst/>
            <a:latin typeface="Arial" pitchFamily="34" charset="0"/>
            <a:cs typeface="Arial" pitchFamily="34" charset="0"/>
          </a:endParaRPr>
        </a:p>
      </dgm:t>
    </dgm:pt>
    <dgm:pt modelId="{C5EA4C02-318A-47F3-8414-449DF83DB9C4}" type="sibTrans" cxnId="{D044EACE-0E91-4AE8-B424-56EFE8C47950}">
      <dgm:prSet/>
      <dgm:spPr/>
      <dgm:t>
        <a:bodyPr/>
        <a:lstStyle/>
        <a:p>
          <a:endParaRPr lang="en-US" sz="2800">
            <a:solidFill>
              <a:schemeClr val="accent3">
                <a:lumMod val="40000"/>
                <a:lumOff val="60000"/>
              </a:schemeClr>
            </a:solidFill>
            <a:effectLst/>
            <a:latin typeface="Arial" pitchFamily="34" charset="0"/>
            <a:cs typeface="Arial" pitchFamily="34" charset="0"/>
          </a:endParaRPr>
        </a:p>
      </dgm:t>
    </dgm:pt>
    <dgm:pt modelId="{19578902-904B-498B-8877-72DA8C26B638}" type="pres">
      <dgm:prSet presAssocID="{927DC38D-CC92-4D0C-9921-B21794B8E05D}" presName="vert0" presStyleCnt="0">
        <dgm:presLayoutVars>
          <dgm:dir/>
          <dgm:animOne val="branch"/>
          <dgm:animLvl val="lvl"/>
        </dgm:presLayoutVars>
      </dgm:prSet>
      <dgm:spPr/>
      <dgm:t>
        <a:bodyPr/>
        <a:lstStyle/>
        <a:p>
          <a:endParaRPr lang="en-US"/>
        </a:p>
      </dgm:t>
    </dgm:pt>
    <dgm:pt modelId="{091B8E7F-86FB-476E-8801-2440559BF95C}" type="pres">
      <dgm:prSet presAssocID="{DAECFA87-AE5C-4FCF-8F36-C42876843F63}" presName="thickLine" presStyleLbl="alignNode1" presStyleIdx="0" presStyleCnt="1"/>
      <dgm:spPr/>
      <dgm:t>
        <a:bodyPr/>
        <a:lstStyle/>
        <a:p>
          <a:endParaRPr lang="en-US"/>
        </a:p>
      </dgm:t>
    </dgm:pt>
    <dgm:pt modelId="{8ABFA677-036C-40E2-B29C-873ECB803033}" type="pres">
      <dgm:prSet presAssocID="{DAECFA87-AE5C-4FCF-8F36-C42876843F63}" presName="horz1" presStyleCnt="0"/>
      <dgm:spPr/>
      <dgm:t>
        <a:bodyPr/>
        <a:lstStyle/>
        <a:p>
          <a:endParaRPr lang="en-US"/>
        </a:p>
      </dgm:t>
    </dgm:pt>
    <dgm:pt modelId="{009BDC99-887F-450F-B2C3-13042A974E0D}" type="pres">
      <dgm:prSet presAssocID="{DAECFA87-AE5C-4FCF-8F36-C42876843F63}" presName="tx1" presStyleLbl="revTx" presStyleIdx="0" presStyleCnt="3" custScaleX="300000"/>
      <dgm:spPr/>
      <dgm:t>
        <a:bodyPr/>
        <a:lstStyle/>
        <a:p>
          <a:endParaRPr lang="en-US"/>
        </a:p>
      </dgm:t>
    </dgm:pt>
    <dgm:pt modelId="{3A1F2BBC-8043-4F32-9185-4E2740BFAC25}" type="pres">
      <dgm:prSet presAssocID="{DAECFA87-AE5C-4FCF-8F36-C42876843F63}" presName="vert1" presStyleCnt="0"/>
      <dgm:spPr/>
      <dgm:t>
        <a:bodyPr/>
        <a:lstStyle/>
        <a:p>
          <a:endParaRPr lang="en-US"/>
        </a:p>
      </dgm:t>
    </dgm:pt>
    <dgm:pt modelId="{B43ED9A1-516D-4BF1-9399-723BCCE2AC0D}" type="pres">
      <dgm:prSet presAssocID="{540FBCBB-AF6B-47C3-8733-9564369D18E4}" presName="vertSpace2a" presStyleCnt="0"/>
      <dgm:spPr/>
      <dgm:t>
        <a:bodyPr/>
        <a:lstStyle/>
        <a:p>
          <a:endParaRPr lang="en-US"/>
        </a:p>
      </dgm:t>
    </dgm:pt>
    <dgm:pt modelId="{FAF3C345-4095-4451-B7D7-BD3FEB864097}" type="pres">
      <dgm:prSet presAssocID="{540FBCBB-AF6B-47C3-8733-9564369D18E4}" presName="horz2" presStyleCnt="0"/>
      <dgm:spPr/>
      <dgm:t>
        <a:bodyPr/>
        <a:lstStyle/>
        <a:p>
          <a:endParaRPr lang="en-US"/>
        </a:p>
      </dgm:t>
    </dgm:pt>
    <dgm:pt modelId="{F014408E-36D7-40F5-A663-50F9BAD63105}" type="pres">
      <dgm:prSet presAssocID="{540FBCBB-AF6B-47C3-8733-9564369D18E4}" presName="horzSpace2" presStyleCnt="0"/>
      <dgm:spPr/>
      <dgm:t>
        <a:bodyPr/>
        <a:lstStyle/>
        <a:p>
          <a:endParaRPr lang="en-US"/>
        </a:p>
      </dgm:t>
    </dgm:pt>
    <dgm:pt modelId="{7EFD291D-F62E-42A3-A017-5222EF31AB21}" type="pres">
      <dgm:prSet presAssocID="{540FBCBB-AF6B-47C3-8733-9564369D18E4}" presName="tx2" presStyleLbl="revTx" presStyleIdx="1" presStyleCnt="3"/>
      <dgm:spPr/>
      <dgm:t>
        <a:bodyPr/>
        <a:lstStyle/>
        <a:p>
          <a:endParaRPr lang="en-US"/>
        </a:p>
      </dgm:t>
    </dgm:pt>
    <dgm:pt modelId="{C92003ED-A526-4060-81CC-2FFBC4363D95}" type="pres">
      <dgm:prSet presAssocID="{540FBCBB-AF6B-47C3-8733-9564369D18E4}" presName="vert2" presStyleCnt="0"/>
      <dgm:spPr/>
      <dgm:t>
        <a:bodyPr/>
        <a:lstStyle/>
        <a:p>
          <a:endParaRPr lang="en-US"/>
        </a:p>
      </dgm:t>
    </dgm:pt>
    <dgm:pt modelId="{04765837-313E-4692-9B4E-06D37DF6E97B}" type="pres">
      <dgm:prSet presAssocID="{540FBCBB-AF6B-47C3-8733-9564369D18E4}" presName="thinLine2b" presStyleLbl="callout" presStyleIdx="0" presStyleCnt="2"/>
      <dgm:spPr/>
      <dgm:t>
        <a:bodyPr/>
        <a:lstStyle/>
        <a:p>
          <a:endParaRPr lang="en-US"/>
        </a:p>
      </dgm:t>
    </dgm:pt>
    <dgm:pt modelId="{72149B1F-9841-48BF-AE0C-C216549A4F6D}" type="pres">
      <dgm:prSet presAssocID="{540FBCBB-AF6B-47C3-8733-9564369D18E4}" presName="vertSpace2b" presStyleCnt="0"/>
      <dgm:spPr/>
      <dgm:t>
        <a:bodyPr/>
        <a:lstStyle/>
        <a:p>
          <a:endParaRPr lang="en-US"/>
        </a:p>
      </dgm:t>
    </dgm:pt>
    <dgm:pt modelId="{CB907D19-74FE-44E7-8146-AB7490BEBA7E}" type="pres">
      <dgm:prSet presAssocID="{6ACDBCA4-D04E-42BA-8BD2-E4CC429E26D6}" presName="horz2" presStyleCnt="0"/>
      <dgm:spPr/>
      <dgm:t>
        <a:bodyPr/>
        <a:lstStyle/>
        <a:p>
          <a:endParaRPr lang="en-US"/>
        </a:p>
      </dgm:t>
    </dgm:pt>
    <dgm:pt modelId="{C61D5139-1B04-40BD-9CDF-69A10E5882BF}" type="pres">
      <dgm:prSet presAssocID="{6ACDBCA4-D04E-42BA-8BD2-E4CC429E26D6}" presName="horzSpace2" presStyleCnt="0"/>
      <dgm:spPr/>
      <dgm:t>
        <a:bodyPr/>
        <a:lstStyle/>
        <a:p>
          <a:endParaRPr lang="en-US"/>
        </a:p>
      </dgm:t>
    </dgm:pt>
    <dgm:pt modelId="{35075921-FE19-4FBD-B4EC-CE746F8B9CDF}" type="pres">
      <dgm:prSet presAssocID="{6ACDBCA4-D04E-42BA-8BD2-E4CC429E26D6}" presName="tx2" presStyleLbl="revTx" presStyleIdx="2" presStyleCnt="3"/>
      <dgm:spPr/>
      <dgm:t>
        <a:bodyPr/>
        <a:lstStyle/>
        <a:p>
          <a:endParaRPr lang="en-US"/>
        </a:p>
      </dgm:t>
    </dgm:pt>
    <dgm:pt modelId="{447F09AD-A275-40AB-8A74-6B2E72E805B9}" type="pres">
      <dgm:prSet presAssocID="{6ACDBCA4-D04E-42BA-8BD2-E4CC429E26D6}" presName="vert2" presStyleCnt="0"/>
      <dgm:spPr/>
      <dgm:t>
        <a:bodyPr/>
        <a:lstStyle/>
        <a:p>
          <a:endParaRPr lang="en-US"/>
        </a:p>
      </dgm:t>
    </dgm:pt>
    <dgm:pt modelId="{3479E805-8B6D-40E8-B8A0-D097428262BB}" type="pres">
      <dgm:prSet presAssocID="{6ACDBCA4-D04E-42BA-8BD2-E4CC429E26D6}" presName="thinLine2b" presStyleLbl="callout" presStyleIdx="1" presStyleCnt="2"/>
      <dgm:spPr/>
      <dgm:t>
        <a:bodyPr/>
        <a:lstStyle/>
        <a:p>
          <a:endParaRPr lang="en-US"/>
        </a:p>
      </dgm:t>
    </dgm:pt>
    <dgm:pt modelId="{E44663F3-65E2-4670-9053-1EEFF873615F}" type="pres">
      <dgm:prSet presAssocID="{6ACDBCA4-D04E-42BA-8BD2-E4CC429E26D6}" presName="vertSpace2b" presStyleCnt="0"/>
      <dgm:spPr/>
      <dgm:t>
        <a:bodyPr/>
        <a:lstStyle/>
        <a:p>
          <a:endParaRPr lang="en-US"/>
        </a:p>
      </dgm:t>
    </dgm:pt>
  </dgm:ptLst>
  <dgm:cxnLst>
    <dgm:cxn modelId="{D101A66D-E834-470E-923E-BD64E5E84419}" type="presOf" srcId="{6ACDBCA4-D04E-42BA-8BD2-E4CC429E26D6}" destId="{35075921-FE19-4FBD-B4EC-CE746F8B9CDF}" srcOrd="0" destOrd="0" presId="urn:microsoft.com/office/officeart/2008/layout/LinedList"/>
    <dgm:cxn modelId="{E6C42845-01E2-43CF-9279-E07C312AFE63}" srcId="{DAECFA87-AE5C-4FCF-8F36-C42876843F63}" destId="{540FBCBB-AF6B-47C3-8733-9564369D18E4}" srcOrd="0" destOrd="0" parTransId="{119E853F-5F43-4289-B0DE-BEC0EFD5DC41}" sibTransId="{97A28F13-05A3-4C49-935E-968895B0B088}"/>
    <dgm:cxn modelId="{1417BF26-6C8F-43A8-BB72-6A46A6C0868C}" srcId="{927DC38D-CC92-4D0C-9921-B21794B8E05D}" destId="{DAECFA87-AE5C-4FCF-8F36-C42876843F63}" srcOrd="0" destOrd="0" parTransId="{538BF556-DBCE-44F9-A6E2-A0BDD1792113}" sibTransId="{DD30A992-76A9-4CE6-8A5B-F1FAE781951A}"/>
    <dgm:cxn modelId="{D044EACE-0E91-4AE8-B424-56EFE8C47950}" srcId="{DAECFA87-AE5C-4FCF-8F36-C42876843F63}" destId="{6ACDBCA4-D04E-42BA-8BD2-E4CC429E26D6}" srcOrd="1" destOrd="0" parTransId="{DA1685F2-930B-435D-92E3-1DC956227B5C}" sibTransId="{C5EA4C02-318A-47F3-8414-449DF83DB9C4}"/>
    <dgm:cxn modelId="{A5FC0834-0FAC-4DC2-9A21-BD2C5D9E1EBC}" type="presOf" srcId="{927DC38D-CC92-4D0C-9921-B21794B8E05D}" destId="{19578902-904B-498B-8877-72DA8C26B638}" srcOrd="0" destOrd="0" presId="urn:microsoft.com/office/officeart/2008/layout/LinedList"/>
    <dgm:cxn modelId="{0FD15859-2BAC-4556-9DD4-BC6E651710A6}" type="presOf" srcId="{540FBCBB-AF6B-47C3-8733-9564369D18E4}" destId="{7EFD291D-F62E-42A3-A017-5222EF31AB21}" srcOrd="0" destOrd="0" presId="urn:microsoft.com/office/officeart/2008/layout/LinedList"/>
    <dgm:cxn modelId="{0AD4C93E-3C6C-402D-97C9-5C24AF7F90F3}" type="presOf" srcId="{DAECFA87-AE5C-4FCF-8F36-C42876843F63}" destId="{009BDC99-887F-450F-B2C3-13042A974E0D}" srcOrd="0" destOrd="0" presId="urn:microsoft.com/office/officeart/2008/layout/LinedList"/>
    <dgm:cxn modelId="{DA3D13F5-44DA-4B98-B683-CE49DC613099}" type="presParOf" srcId="{19578902-904B-498B-8877-72DA8C26B638}" destId="{091B8E7F-86FB-476E-8801-2440559BF95C}" srcOrd="0" destOrd="0" presId="urn:microsoft.com/office/officeart/2008/layout/LinedList"/>
    <dgm:cxn modelId="{A7C5088F-560B-43F6-9D43-D3945DC5CF8E}" type="presParOf" srcId="{19578902-904B-498B-8877-72DA8C26B638}" destId="{8ABFA677-036C-40E2-B29C-873ECB803033}" srcOrd="1" destOrd="0" presId="urn:microsoft.com/office/officeart/2008/layout/LinedList"/>
    <dgm:cxn modelId="{FEF4E915-7564-433A-9E4B-4B9A0DBE4108}" type="presParOf" srcId="{8ABFA677-036C-40E2-B29C-873ECB803033}" destId="{009BDC99-887F-450F-B2C3-13042A974E0D}" srcOrd="0" destOrd="0" presId="urn:microsoft.com/office/officeart/2008/layout/LinedList"/>
    <dgm:cxn modelId="{BB7BCC6F-E6DA-493F-AA22-5A9B0DD5E92F}" type="presParOf" srcId="{8ABFA677-036C-40E2-B29C-873ECB803033}" destId="{3A1F2BBC-8043-4F32-9185-4E2740BFAC25}" srcOrd="1" destOrd="0" presId="urn:microsoft.com/office/officeart/2008/layout/LinedList"/>
    <dgm:cxn modelId="{403F5AF1-A578-446C-B4D3-880FA73BB759}" type="presParOf" srcId="{3A1F2BBC-8043-4F32-9185-4E2740BFAC25}" destId="{B43ED9A1-516D-4BF1-9399-723BCCE2AC0D}" srcOrd="0" destOrd="0" presId="urn:microsoft.com/office/officeart/2008/layout/LinedList"/>
    <dgm:cxn modelId="{555E0AA2-3590-4E7B-B503-1DB76D434832}" type="presParOf" srcId="{3A1F2BBC-8043-4F32-9185-4E2740BFAC25}" destId="{FAF3C345-4095-4451-B7D7-BD3FEB864097}" srcOrd="1" destOrd="0" presId="urn:microsoft.com/office/officeart/2008/layout/LinedList"/>
    <dgm:cxn modelId="{73AFB85B-51B7-4347-871C-3095BBB4D185}" type="presParOf" srcId="{FAF3C345-4095-4451-B7D7-BD3FEB864097}" destId="{F014408E-36D7-40F5-A663-50F9BAD63105}" srcOrd="0" destOrd="0" presId="urn:microsoft.com/office/officeart/2008/layout/LinedList"/>
    <dgm:cxn modelId="{BF34356C-5B16-4751-98AB-89DAA9D62221}" type="presParOf" srcId="{FAF3C345-4095-4451-B7D7-BD3FEB864097}" destId="{7EFD291D-F62E-42A3-A017-5222EF31AB21}" srcOrd="1" destOrd="0" presId="urn:microsoft.com/office/officeart/2008/layout/LinedList"/>
    <dgm:cxn modelId="{3ED9F066-FC63-4C77-AC4B-BA5E8B6F58BE}" type="presParOf" srcId="{FAF3C345-4095-4451-B7D7-BD3FEB864097}" destId="{C92003ED-A526-4060-81CC-2FFBC4363D95}" srcOrd="2" destOrd="0" presId="urn:microsoft.com/office/officeart/2008/layout/LinedList"/>
    <dgm:cxn modelId="{7644B590-8DD3-4B75-8271-C4B20A565A67}" type="presParOf" srcId="{3A1F2BBC-8043-4F32-9185-4E2740BFAC25}" destId="{04765837-313E-4692-9B4E-06D37DF6E97B}" srcOrd="2" destOrd="0" presId="urn:microsoft.com/office/officeart/2008/layout/LinedList"/>
    <dgm:cxn modelId="{E07C48DA-AC36-460E-9DB6-E148D46A5633}" type="presParOf" srcId="{3A1F2BBC-8043-4F32-9185-4E2740BFAC25}" destId="{72149B1F-9841-48BF-AE0C-C216549A4F6D}" srcOrd="3" destOrd="0" presId="urn:microsoft.com/office/officeart/2008/layout/LinedList"/>
    <dgm:cxn modelId="{9F0E924E-47CF-46AF-B744-B4BE18D2FDF7}" type="presParOf" srcId="{3A1F2BBC-8043-4F32-9185-4E2740BFAC25}" destId="{CB907D19-74FE-44E7-8146-AB7490BEBA7E}" srcOrd="4" destOrd="0" presId="urn:microsoft.com/office/officeart/2008/layout/LinedList"/>
    <dgm:cxn modelId="{F4AC8167-EA06-4081-A311-0218395A026B}" type="presParOf" srcId="{CB907D19-74FE-44E7-8146-AB7490BEBA7E}" destId="{C61D5139-1B04-40BD-9CDF-69A10E5882BF}" srcOrd="0" destOrd="0" presId="urn:microsoft.com/office/officeart/2008/layout/LinedList"/>
    <dgm:cxn modelId="{855CA009-E640-4E1B-BF8C-B1DA4D34E5B2}" type="presParOf" srcId="{CB907D19-74FE-44E7-8146-AB7490BEBA7E}" destId="{35075921-FE19-4FBD-B4EC-CE746F8B9CDF}" srcOrd="1" destOrd="0" presId="urn:microsoft.com/office/officeart/2008/layout/LinedList"/>
    <dgm:cxn modelId="{6FF6035B-A821-418F-B8E8-61681964223D}" type="presParOf" srcId="{CB907D19-74FE-44E7-8146-AB7490BEBA7E}" destId="{447F09AD-A275-40AB-8A74-6B2E72E805B9}" srcOrd="2" destOrd="0" presId="urn:microsoft.com/office/officeart/2008/layout/LinedList"/>
    <dgm:cxn modelId="{55CDB332-BB66-420B-8476-A7C87A25ED76}" type="presParOf" srcId="{3A1F2BBC-8043-4F32-9185-4E2740BFAC25}" destId="{3479E805-8B6D-40E8-B8A0-D097428262BB}" srcOrd="5" destOrd="0" presId="urn:microsoft.com/office/officeart/2008/layout/LinedList"/>
    <dgm:cxn modelId="{05F90455-B74C-4711-A87C-57925673D324}" type="presParOf" srcId="{3A1F2BBC-8043-4F32-9185-4E2740BFAC25}" destId="{E44663F3-65E2-4670-9053-1EEFF873615F}"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EC2E1F-2D21-4ACB-BE3C-0C4BF86CAB99}" type="doc">
      <dgm:prSet loTypeId="urn:microsoft.com/office/officeart/2005/8/layout/hierarchy2" loCatId="hierarchy" qsTypeId="urn:microsoft.com/office/officeart/2005/8/quickstyle/simple1" qsCatId="simple" csTypeId="urn:microsoft.com/office/officeart/2005/8/colors/accent3_4" csCatId="accent3" phldr="1"/>
      <dgm:spPr/>
      <dgm:t>
        <a:bodyPr/>
        <a:lstStyle/>
        <a:p>
          <a:endParaRPr lang="en-US"/>
        </a:p>
      </dgm:t>
    </dgm:pt>
    <dgm:pt modelId="{B931C641-676D-4FE9-A28D-18328B54FFB9}">
      <dgm:prSet phldrT="[Text]" custT="1"/>
      <dgm:spPr/>
      <dgm:t>
        <a:bodyPr/>
        <a:lstStyle/>
        <a:p>
          <a:r>
            <a:rPr lang="en-US" sz="2200" smtClean="0">
              <a:effectLst>
                <a:outerShdw blurRad="38100" dist="38100" dir="2700000" algn="tl">
                  <a:srgbClr val="000000">
                    <a:alpha val="43137"/>
                  </a:srgbClr>
                </a:outerShdw>
              </a:effectLst>
              <a:latin typeface="Arial" pitchFamily="34" charset="0"/>
              <a:cs typeface="Arial" pitchFamily="34" charset="0"/>
            </a:rPr>
            <a:t>Policy trajectory approach</a:t>
          </a:r>
          <a:endParaRPr lang="en-US" sz="2200" dirty="0">
            <a:effectLst>
              <a:outerShdw blurRad="38100" dist="38100" dir="2700000" algn="tl">
                <a:srgbClr val="000000">
                  <a:alpha val="43137"/>
                </a:srgbClr>
              </a:outerShdw>
            </a:effectLst>
            <a:latin typeface="Arial" pitchFamily="34" charset="0"/>
            <a:cs typeface="Arial" pitchFamily="34" charset="0"/>
          </a:endParaRPr>
        </a:p>
      </dgm:t>
    </dgm:pt>
    <dgm:pt modelId="{A4774E62-A3F7-4CC1-B7BD-7891321CBE38}" type="parTrans" cxnId="{F4FE4AE3-BBA8-4DAC-8865-512D936EAD6B}">
      <dgm:prSet/>
      <dgm:spPr/>
      <dgm:t>
        <a:bodyPr/>
        <a:lstStyle/>
        <a:p>
          <a:endParaRPr lang="en-US" sz="220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FEA11FE2-80B1-4E6B-BB87-D1942C3BF338}" type="sibTrans" cxnId="{F4FE4AE3-BBA8-4DAC-8865-512D936EAD6B}">
      <dgm:prSet/>
      <dgm:spPr/>
      <dgm:t>
        <a:bodyPr/>
        <a:lstStyle/>
        <a:p>
          <a:endParaRPr lang="en-US" sz="220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813F1567-9B90-476D-AF6E-41E3F2BEAD50}">
      <dgm:prSet phldrT="[Text]" custT="1"/>
      <dgm:spPr/>
      <dgm:t>
        <a:bodyPr/>
        <a:lstStyle/>
        <a:p>
          <a:r>
            <a:rPr lang="en-US" sz="2200" dirty="0" smtClean="0">
              <a:effectLst>
                <a:outerShdw blurRad="38100" dist="38100" dir="2700000" algn="tl">
                  <a:srgbClr val="000000">
                    <a:alpha val="43137"/>
                  </a:srgbClr>
                </a:outerShdw>
              </a:effectLst>
              <a:latin typeface="Arial" pitchFamily="34" charset="0"/>
              <a:cs typeface="Arial" pitchFamily="34" charset="0"/>
            </a:rPr>
            <a:t>Critical theory paradigm</a:t>
          </a:r>
          <a:endParaRPr lang="en-US" sz="2200" dirty="0">
            <a:effectLst>
              <a:outerShdw blurRad="38100" dist="38100" dir="2700000" algn="tl">
                <a:srgbClr val="000000">
                  <a:alpha val="43137"/>
                </a:srgbClr>
              </a:outerShdw>
            </a:effectLst>
            <a:latin typeface="Arial" pitchFamily="34" charset="0"/>
            <a:cs typeface="Arial" pitchFamily="34" charset="0"/>
          </a:endParaRPr>
        </a:p>
      </dgm:t>
    </dgm:pt>
    <dgm:pt modelId="{689E112C-8B47-4E2E-B9D5-D5BCD994729C}" type="parTrans" cxnId="{7EE55AEC-64F1-4879-8F44-372772E254FB}">
      <dgm:prSet custT="1"/>
      <dgm:spPr/>
      <dgm:t>
        <a:bodyPr/>
        <a:lstStyle/>
        <a:p>
          <a:endParaRPr lang="en-US" sz="220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5E68EEE7-3DFD-4A83-845E-E32792054A1A}" type="sibTrans" cxnId="{7EE55AEC-64F1-4879-8F44-372772E254FB}">
      <dgm:prSet/>
      <dgm:spPr/>
      <dgm:t>
        <a:bodyPr/>
        <a:lstStyle/>
        <a:p>
          <a:endParaRPr lang="en-US" sz="220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1FC8B2C6-AAE4-4F22-AF59-52E89FC2F06D}">
      <dgm:prSet phldrT="[Text]" custT="1"/>
      <dgm:spPr/>
      <dgm:t>
        <a:bodyPr/>
        <a:lstStyle/>
        <a:p>
          <a:r>
            <a:rPr lang="en-US" sz="2200" smtClean="0">
              <a:effectLst>
                <a:outerShdw blurRad="38100" dist="38100" dir="2700000" algn="tl">
                  <a:srgbClr val="000000">
                    <a:alpha val="43137"/>
                  </a:srgbClr>
                </a:outerShdw>
              </a:effectLst>
              <a:latin typeface="Arial" pitchFamily="34" charset="0"/>
              <a:cs typeface="Arial" pitchFamily="34" charset="0"/>
            </a:rPr>
            <a:t>Post-structuralism</a:t>
          </a:r>
          <a:endParaRPr lang="en-US" sz="2200" dirty="0">
            <a:effectLst>
              <a:outerShdw blurRad="38100" dist="38100" dir="2700000" algn="tl">
                <a:srgbClr val="000000">
                  <a:alpha val="43137"/>
                </a:srgbClr>
              </a:outerShdw>
            </a:effectLst>
            <a:latin typeface="Arial" pitchFamily="34" charset="0"/>
            <a:cs typeface="Arial" pitchFamily="34" charset="0"/>
          </a:endParaRPr>
        </a:p>
      </dgm:t>
    </dgm:pt>
    <dgm:pt modelId="{5B30B2BC-E044-477B-BEC4-6EF18131E61B}" type="parTrans" cxnId="{896698EA-F515-4CE5-8B89-A65EF0B454DD}">
      <dgm:prSet custT="1"/>
      <dgm:spPr/>
      <dgm:t>
        <a:bodyPr/>
        <a:lstStyle/>
        <a:p>
          <a:endParaRPr lang="en-US" sz="220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7C92D399-7C86-46E5-941C-8C37023144EB}" type="sibTrans" cxnId="{896698EA-F515-4CE5-8B89-A65EF0B454DD}">
      <dgm:prSet/>
      <dgm:spPr/>
      <dgm:t>
        <a:bodyPr/>
        <a:lstStyle/>
        <a:p>
          <a:endParaRPr lang="en-US" sz="220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4F77C707-8129-46FB-9C3A-BA6DFD928A6E}" type="pres">
      <dgm:prSet presAssocID="{28EC2E1F-2D21-4ACB-BE3C-0C4BF86CAB99}" presName="diagram" presStyleCnt="0">
        <dgm:presLayoutVars>
          <dgm:chPref val="1"/>
          <dgm:dir/>
          <dgm:animOne val="branch"/>
          <dgm:animLvl val="lvl"/>
          <dgm:resizeHandles val="exact"/>
        </dgm:presLayoutVars>
      </dgm:prSet>
      <dgm:spPr/>
      <dgm:t>
        <a:bodyPr/>
        <a:lstStyle/>
        <a:p>
          <a:endParaRPr lang="en-US"/>
        </a:p>
      </dgm:t>
    </dgm:pt>
    <dgm:pt modelId="{D9A76A47-EF86-4CFF-BCEA-071E3AB4B09D}" type="pres">
      <dgm:prSet presAssocID="{B931C641-676D-4FE9-A28D-18328B54FFB9}" presName="root1" presStyleCnt="0"/>
      <dgm:spPr/>
    </dgm:pt>
    <dgm:pt modelId="{A796F00B-032C-4124-9B8C-AAEA29DDC5FC}" type="pres">
      <dgm:prSet presAssocID="{B931C641-676D-4FE9-A28D-18328B54FFB9}" presName="LevelOneTextNode" presStyleLbl="node0" presStyleIdx="0" presStyleCnt="1">
        <dgm:presLayoutVars>
          <dgm:chPref val="3"/>
        </dgm:presLayoutVars>
      </dgm:prSet>
      <dgm:spPr/>
      <dgm:t>
        <a:bodyPr/>
        <a:lstStyle/>
        <a:p>
          <a:endParaRPr lang="en-US"/>
        </a:p>
      </dgm:t>
    </dgm:pt>
    <dgm:pt modelId="{0C0B0CD5-C3EC-41CA-B8B9-71C266C7CDC6}" type="pres">
      <dgm:prSet presAssocID="{B931C641-676D-4FE9-A28D-18328B54FFB9}" presName="level2hierChild" presStyleCnt="0"/>
      <dgm:spPr/>
    </dgm:pt>
    <dgm:pt modelId="{CA6847BB-DE1E-41BB-98B8-0A5E3A372F64}" type="pres">
      <dgm:prSet presAssocID="{689E112C-8B47-4E2E-B9D5-D5BCD994729C}" presName="conn2-1" presStyleLbl="parChTrans1D2" presStyleIdx="0" presStyleCnt="2"/>
      <dgm:spPr/>
      <dgm:t>
        <a:bodyPr/>
        <a:lstStyle/>
        <a:p>
          <a:endParaRPr lang="en-US"/>
        </a:p>
      </dgm:t>
    </dgm:pt>
    <dgm:pt modelId="{C27330D3-252C-44F3-9A80-F3AB9A79DF56}" type="pres">
      <dgm:prSet presAssocID="{689E112C-8B47-4E2E-B9D5-D5BCD994729C}" presName="connTx" presStyleLbl="parChTrans1D2" presStyleIdx="0" presStyleCnt="2"/>
      <dgm:spPr/>
      <dgm:t>
        <a:bodyPr/>
        <a:lstStyle/>
        <a:p>
          <a:endParaRPr lang="en-US"/>
        </a:p>
      </dgm:t>
    </dgm:pt>
    <dgm:pt modelId="{842D7B2F-4E56-43B3-A87C-D17973F685A6}" type="pres">
      <dgm:prSet presAssocID="{813F1567-9B90-476D-AF6E-41E3F2BEAD50}" presName="root2" presStyleCnt="0"/>
      <dgm:spPr/>
    </dgm:pt>
    <dgm:pt modelId="{6A05B8BF-7054-4E26-B474-14F17A883CF1}" type="pres">
      <dgm:prSet presAssocID="{813F1567-9B90-476D-AF6E-41E3F2BEAD50}" presName="LevelTwoTextNode" presStyleLbl="node2" presStyleIdx="0" presStyleCnt="2">
        <dgm:presLayoutVars>
          <dgm:chPref val="3"/>
        </dgm:presLayoutVars>
      </dgm:prSet>
      <dgm:spPr/>
      <dgm:t>
        <a:bodyPr/>
        <a:lstStyle/>
        <a:p>
          <a:endParaRPr lang="en-US"/>
        </a:p>
      </dgm:t>
    </dgm:pt>
    <dgm:pt modelId="{FCA08C0F-970F-4903-8B12-C98606F2929F}" type="pres">
      <dgm:prSet presAssocID="{813F1567-9B90-476D-AF6E-41E3F2BEAD50}" presName="level3hierChild" presStyleCnt="0"/>
      <dgm:spPr/>
    </dgm:pt>
    <dgm:pt modelId="{AEC1BC61-C5D6-4C31-AEF9-3C9CA75752AE}" type="pres">
      <dgm:prSet presAssocID="{5B30B2BC-E044-477B-BEC4-6EF18131E61B}" presName="conn2-1" presStyleLbl="parChTrans1D2" presStyleIdx="1" presStyleCnt="2"/>
      <dgm:spPr/>
      <dgm:t>
        <a:bodyPr/>
        <a:lstStyle/>
        <a:p>
          <a:endParaRPr lang="en-US"/>
        </a:p>
      </dgm:t>
    </dgm:pt>
    <dgm:pt modelId="{F22F85F6-2344-41D4-8B5D-FB681D2ED11D}" type="pres">
      <dgm:prSet presAssocID="{5B30B2BC-E044-477B-BEC4-6EF18131E61B}" presName="connTx" presStyleLbl="parChTrans1D2" presStyleIdx="1" presStyleCnt="2"/>
      <dgm:spPr/>
      <dgm:t>
        <a:bodyPr/>
        <a:lstStyle/>
        <a:p>
          <a:endParaRPr lang="en-US"/>
        </a:p>
      </dgm:t>
    </dgm:pt>
    <dgm:pt modelId="{E94D0513-06F8-4936-BF34-3598393D59EE}" type="pres">
      <dgm:prSet presAssocID="{1FC8B2C6-AAE4-4F22-AF59-52E89FC2F06D}" presName="root2" presStyleCnt="0"/>
      <dgm:spPr/>
    </dgm:pt>
    <dgm:pt modelId="{BCA0D567-5325-4A14-83D0-356996432176}" type="pres">
      <dgm:prSet presAssocID="{1FC8B2C6-AAE4-4F22-AF59-52E89FC2F06D}" presName="LevelTwoTextNode" presStyleLbl="node2" presStyleIdx="1" presStyleCnt="2">
        <dgm:presLayoutVars>
          <dgm:chPref val="3"/>
        </dgm:presLayoutVars>
      </dgm:prSet>
      <dgm:spPr/>
      <dgm:t>
        <a:bodyPr/>
        <a:lstStyle/>
        <a:p>
          <a:endParaRPr lang="en-US"/>
        </a:p>
      </dgm:t>
    </dgm:pt>
    <dgm:pt modelId="{5FEA81C5-47B7-4FFA-95F1-3A84B5192F8A}" type="pres">
      <dgm:prSet presAssocID="{1FC8B2C6-AAE4-4F22-AF59-52E89FC2F06D}" presName="level3hierChild" presStyleCnt="0"/>
      <dgm:spPr/>
    </dgm:pt>
  </dgm:ptLst>
  <dgm:cxnLst>
    <dgm:cxn modelId="{F4FE4AE3-BBA8-4DAC-8865-512D936EAD6B}" srcId="{28EC2E1F-2D21-4ACB-BE3C-0C4BF86CAB99}" destId="{B931C641-676D-4FE9-A28D-18328B54FFB9}" srcOrd="0" destOrd="0" parTransId="{A4774E62-A3F7-4CC1-B7BD-7891321CBE38}" sibTransId="{FEA11FE2-80B1-4E6B-BB87-D1942C3BF338}"/>
    <dgm:cxn modelId="{7EE55AEC-64F1-4879-8F44-372772E254FB}" srcId="{B931C641-676D-4FE9-A28D-18328B54FFB9}" destId="{813F1567-9B90-476D-AF6E-41E3F2BEAD50}" srcOrd="0" destOrd="0" parTransId="{689E112C-8B47-4E2E-B9D5-D5BCD994729C}" sibTransId="{5E68EEE7-3DFD-4A83-845E-E32792054A1A}"/>
    <dgm:cxn modelId="{45FD8A55-BC1D-40C9-982C-2F024047F263}" type="presOf" srcId="{B931C641-676D-4FE9-A28D-18328B54FFB9}" destId="{A796F00B-032C-4124-9B8C-AAEA29DDC5FC}" srcOrd="0" destOrd="0" presId="urn:microsoft.com/office/officeart/2005/8/layout/hierarchy2"/>
    <dgm:cxn modelId="{896698EA-F515-4CE5-8B89-A65EF0B454DD}" srcId="{B931C641-676D-4FE9-A28D-18328B54FFB9}" destId="{1FC8B2C6-AAE4-4F22-AF59-52E89FC2F06D}" srcOrd="1" destOrd="0" parTransId="{5B30B2BC-E044-477B-BEC4-6EF18131E61B}" sibTransId="{7C92D399-7C86-46E5-941C-8C37023144EB}"/>
    <dgm:cxn modelId="{DA1496DC-ABD8-442D-A15C-04C12CDF60EA}" type="presOf" srcId="{5B30B2BC-E044-477B-BEC4-6EF18131E61B}" destId="{AEC1BC61-C5D6-4C31-AEF9-3C9CA75752AE}" srcOrd="0" destOrd="0" presId="urn:microsoft.com/office/officeart/2005/8/layout/hierarchy2"/>
    <dgm:cxn modelId="{50E98C08-2557-4363-B595-F033C452E636}" type="presOf" srcId="{5B30B2BC-E044-477B-BEC4-6EF18131E61B}" destId="{F22F85F6-2344-41D4-8B5D-FB681D2ED11D}" srcOrd="1" destOrd="0" presId="urn:microsoft.com/office/officeart/2005/8/layout/hierarchy2"/>
    <dgm:cxn modelId="{3FE0518C-6FB7-49F6-BAB4-40F50559455E}" type="presOf" srcId="{813F1567-9B90-476D-AF6E-41E3F2BEAD50}" destId="{6A05B8BF-7054-4E26-B474-14F17A883CF1}" srcOrd="0" destOrd="0" presId="urn:microsoft.com/office/officeart/2005/8/layout/hierarchy2"/>
    <dgm:cxn modelId="{F0A8B8E3-2EF9-451B-A838-6928055880E4}" type="presOf" srcId="{28EC2E1F-2D21-4ACB-BE3C-0C4BF86CAB99}" destId="{4F77C707-8129-46FB-9C3A-BA6DFD928A6E}" srcOrd="0" destOrd="0" presId="urn:microsoft.com/office/officeart/2005/8/layout/hierarchy2"/>
    <dgm:cxn modelId="{6B0C1DD2-B4BF-4069-8956-F9C33D3A9992}" type="presOf" srcId="{689E112C-8B47-4E2E-B9D5-D5BCD994729C}" destId="{C27330D3-252C-44F3-9A80-F3AB9A79DF56}" srcOrd="1" destOrd="0" presId="urn:microsoft.com/office/officeart/2005/8/layout/hierarchy2"/>
    <dgm:cxn modelId="{A99D3707-9294-4610-B0C3-E427006E47E2}" type="presOf" srcId="{689E112C-8B47-4E2E-B9D5-D5BCD994729C}" destId="{CA6847BB-DE1E-41BB-98B8-0A5E3A372F64}" srcOrd="0" destOrd="0" presId="urn:microsoft.com/office/officeart/2005/8/layout/hierarchy2"/>
    <dgm:cxn modelId="{6FCD487A-9EF9-49DE-841F-B021707BDA3F}" type="presOf" srcId="{1FC8B2C6-AAE4-4F22-AF59-52E89FC2F06D}" destId="{BCA0D567-5325-4A14-83D0-356996432176}" srcOrd="0" destOrd="0" presId="urn:microsoft.com/office/officeart/2005/8/layout/hierarchy2"/>
    <dgm:cxn modelId="{705E1C49-466F-4C86-A420-6A2DFBAE5A4A}" type="presParOf" srcId="{4F77C707-8129-46FB-9C3A-BA6DFD928A6E}" destId="{D9A76A47-EF86-4CFF-BCEA-071E3AB4B09D}" srcOrd="0" destOrd="0" presId="urn:microsoft.com/office/officeart/2005/8/layout/hierarchy2"/>
    <dgm:cxn modelId="{EDB9C420-38A1-4BC9-894F-AEAD64160189}" type="presParOf" srcId="{D9A76A47-EF86-4CFF-BCEA-071E3AB4B09D}" destId="{A796F00B-032C-4124-9B8C-AAEA29DDC5FC}" srcOrd="0" destOrd="0" presId="urn:microsoft.com/office/officeart/2005/8/layout/hierarchy2"/>
    <dgm:cxn modelId="{B957EE08-8B52-4ED2-A315-7771A0F4B50B}" type="presParOf" srcId="{D9A76A47-EF86-4CFF-BCEA-071E3AB4B09D}" destId="{0C0B0CD5-C3EC-41CA-B8B9-71C266C7CDC6}" srcOrd="1" destOrd="0" presId="urn:microsoft.com/office/officeart/2005/8/layout/hierarchy2"/>
    <dgm:cxn modelId="{31583A5D-37BA-4875-963B-24CC73D18CDC}" type="presParOf" srcId="{0C0B0CD5-C3EC-41CA-B8B9-71C266C7CDC6}" destId="{CA6847BB-DE1E-41BB-98B8-0A5E3A372F64}" srcOrd="0" destOrd="0" presId="urn:microsoft.com/office/officeart/2005/8/layout/hierarchy2"/>
    <dgm:cxn modelId="{B5D71792-DB9C-4813-B245-DB37B8FCF91A}" type="presParOf" srcId="{CA6847BB-DE1E-41BB-98B8-0A5E3A372F64}" destId="{C27330D3-252C-44F3-9A80-F3AB9A79DF56}" srcOrd="0" destOrd="0" presId="urn:microsoft.com/office/officeart/2005/8/layout/hierarchy2"/>
    <dgm:cxn modelId="{9B87C999-9C5E-48D2-A2DC-D8A87C8099A5}" type="presParOf" srcId="{0C0B0CD5-C3EC-41CA-B8B9-71C266C7CDC6}" destId="{842D7B2F-4E56-43B3-A87C-D17973F685A6}" srcOrd="1" destOrd="0" presId="urn:microsoft.com/office/officeart/2005/8/layout/hierarchy2"/>
    <dgm:cxn modelId="{901F2FF2-D50E-429A-8AA2-0887D129EC0C}" type="presParOf" srcId="{842D7B2F-4E56-43B3-A87C-D17973F685A6}" destId="{6A05B8BF-7054-4E26-B474-14F17A883CF1}" srcOrd="0" destOrd="0" presId="urn:microsoft.com/office/officeart/2005/8/layout/hierarchy2"/>
    <dgm:cxn modelId="{EAA7D61F-8EFF-4A94-AAAE-D9F32704A4A7}" type="presParOf" srcId="{842D7B2F-4E56-43B3-A87C-D17973F685A6}" destId="{FCA08C0F-970F-4903-8B12-C98606F2929F}" srcOrd="1" destOrd="0" presId="urn:microsoft.com/office/officeart/2005/8/layout/hierarchy2"/>
    <dgm:cxn modelId="{EC8E7BA2-162C-46E4-99AB-72912154DBF0}" type="presParOf" srcId="{0C0B0CD5-C3EC-41CA-B8B9-71C266C7CDC6}" destId="{AEC1BC61-C5D6-4C31-AEF9-3C9CA75752AE}" srcOrd="2" destOrd="0" presId="urn:microsoft.com/office/officeart/2005/8/layout/hierarchy2"/>
    <dgm:cxn modelId="{6FEA8812-6FE9-42E0-983A-41FE077B8A67}" type="presParOf" srcId="{AEC1BC61-C5D6-4C31-AEF9-3C9CA75752AE}" destId="{F22F85F6-2344-41D4-8B5D-FB681D2ED11D}" srcOrd="0" destOrd="0" presId="urn:microsoft.com/office/officeart/2005/8/layout/hierarchy2"/>
    <dgm:cxn modelId="{542C1DA9-8333-46EB-98ED-FD4FEF6CF7BD}" type="presParOf" srcId="{0C0B0CD5-C3EC-41CA-B8B9-71C266C7CDC6}" destId="{E94D0513-06F8-4936-BF34-3598393D59EE}" srcOrd="3" destOrd="0" presId="urn:microsoft.com/office/officeart/2005/8/layout/hierarchy2"/>
    <dgm:cxn modelId="{637324CB-A40A-44CB-8944-CE81BE65016A}" type="presParOf" srcId="{E94D0513-06F8-4936-BF34-3598393D59EE}" destId="{BCA0D567-5325-4A14-83D0-356996432176}" srcOrd="0" destOrd="0" presId="urn:microsoft.com/office/officeart/2005/8/layout/hierarchy2"/>
    <dgm:cxn modelId="{D0030D1D-B3F0-40F9-A312-BFDC33D235F6}" type="presParOf" srcId="{E94D0513-06F8-4936-BF34-3598393D59EE}" destId="{5FEA81C5-47B7-4FFA-95F1-3A84B5192F8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ACC3F-E0C2-478D-B1DA-0A5BF3C3858F}">
      <dsp:nvSpPr>
        <dsp:cNvPr id="0" name=""/>
        <dsp:cNvSpPr/>
      </dsp:nvSpPr>
      <dsp:spPr>
        <a:xfrm>
          <a:off x="3251" y="872180"/>
          <a:ext cx="1955166" cy="760187"/>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bg1"/>
              </a:solidFill>
            </a:rPr>
            <a:t>What is policy?</a:t>
          </a:r>
          <a:endParaRPr lang="en-US" sz="1500" kern="1200" dirty="0">
            <a:solidFill>
              <a:schemeClr val="bg1"/>
            </a:solidFill>
          </a:endParaRPr>
        </a:p>
      </dsp:txBody>
      <dsp:txXfrm>
        <a:off x="3251" y="872180"/>
        <a:ext cx="1955166" cy="760187"/>
      </dsp:txXfrm>
    </dsp:sp>
    <dsp:sp modelId="{E122542E-0356-4170-BCA8-9E1FB2E9BF8B}">
      <dsp:nvSpPr>
        <dsp:cNvPr id="0" name=""/>
        <dsp:cNvSpPr/>
      </dsp:nvSpPr>
      <dsp:spPr>
        <a:xfrm>
          <a:off x="3251" y="1632368"/>
          <a:ext cx="1955166" cy="1783392"/>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Policy as Text</a:t>
          </a:r>
          <a:endParaRPr lang="en-US" sz="1500" kern="1200" dirty="0"/>
        </a:p>
        <a:p>
          <a:pPr marL="114300" lvl="1" indent="-114300" algn="l" defTabSz="666750">
            <a:lnSpc>
              <a:spcPct val="90000"/>
            </a:lnSpc>
            <a:spcBef>
              <a:spcPct val="0"/>
            </a:spcBef>
            <a:spcAft>
              <a:spcPct val="15000"/>
            </a:spcAft>
            <a:buChar char="••"/>
          </a:pPr>
          <a:r>
            <a:rPr lang="en-US" sz="1500" kern="1200" dirty="0" smtClean="0"/>
            <a:t>Policy as value-laden actions</a:t>
          </a:r>
          <a:endParaRPr lang="en-US" sz="1500" kern="1200" dirty="0"/>
        </a:p>
        <a:p>
          <a:pPr marL="114300" lvl="1" indent="-114300" algn="l" defTabSz="666750">
            <a:lnSpc>
              <a:spcPct val="90000"/>
            </a:lnSpc>
            <a:spcBef>
              <a:spcPct val="0"/>
            </a:spcBef>
            <a:spcAft>
              <a:spcPct val="15000"/>
            </a:spcAft>
            <a:buChar char="••"/>
          </a:pPr>
          <a:r>
            <a:rPr lang="en-US" sz="1500" kern="1200" dirty="0" smtClean="0"/>
            <a:t>Policy as process</a:t>
          </a:r>
          <a:endParaRPr lang="en-US" sz="1500" kern="1200" dirty="0"/>
        </a:p>
        <a:p>
          <a:pPr marL="114300" lvl="1" indent="-114300" algn="l" defTabSz="666750">
            <a:lnSpc>
              <a:spcPct val="90000"/>
            </a:lnSpc>
            <a:spcBef>
              <a:spcPct val="0"/>
            </a:spcBef>
            <a:spcAft>
              <a:spcPct val="15000"/>
            </a:spcAft>
            <a:buChar char="••"/>
          </a:pPr>
          <a:r>
            <a:rPr lang="en-US" sz="1500" kern="1200" dirty="0" smtClean="0"/>
            <a:t>Policy as discursive</a:t>
          </a:r>
          <a:endParaRPr lang="en-US" sz="1500" kern="1200" dirty="0"/>
        </a:p>
      </dsp:txBody>
      <dsp:txXfrm>
        <a:off x="3251" y="1632368"/>
        <a:ext cx="1955166" cy="1783392"/>
      </dsp:txXfrm>
    </dsp:sp>
    <dsp:sp modelId="{A73D371D-B406-4ABD-9016-8E1D4A00E810}">
      <dsp:nvSpPr>
        <dsp:cNvPr id="0" name=""/>
        <dsp:cNvSpPr/>
      </dsp:nvSpPr>
      <dsp:spPr>
        <a:xfrm>
          <a:off x="2232141" y="872180"/>
          <a:ext cx="1955166" cy="760187"/>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bg1"/>
              </a:solidFill>
            </a:rPr>
            <a:t>Types of policies</a:t>
          </a:r>
          <a:endParaRPr lang="en-US" sz="1500" kern="1200" dirty="0">
            <a:solidFill>
              <a:schemeClr val="bg1"/>
            </a:solidFill>
          </a:endParaRPr>
        </a:p>
      </dsp:txBody>
      <dsp:txXfrm>
        <a:off x="2232141" y="872180"/>
        <a:ext cx="1955166" cy="760187"/>
      </dsp:txXfrm>
    </dsp:sp>
    <dsp:sp modelId="{019F8138-4373-4476-85A8-5CBB554FD6D6}">
      <dsp:nvSpPr>
        <dsp:cNvPr id="0" name=""/>
        <dsp:cNvSpPr/>
      </dsp:nvSpPr>
      <dsp:spPr>
        <a:xfrm>
          <a:off x="2232141" y="1632368"/>
          <a:ext cx="1955166" cy="1783392"/>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Material vs symbolic</a:t>
          </a:r>
          <a:endParaRPr lang="en-US" sz="1500" kern="1200" dirty="0"/>
        </a:p>
        <a:p>
          <a:pPr marL="114300" lvl="1" indent="-114300" algn="l" defTabSz="666750">
            <a:lnSpc>
              <a:spcPct val="90000"/>
            </a:lnSpc>
            <a:spcBef>
              <a:spcPct val="0"/>
            </a:spcBef>
            <a:spcAft>
              <a:spcPct val="15000"/>
            </a:spcAft>
            <a:buChar char="••"/>
          </a:pPr>
          <a:r>
            <a:rPr lang="en-US" sz="1500" kern="1200" dirty="0" smtClean="0"/>
            <a:t>Incremental vs Rational</a:t>
          </a:r>
          <a:endParaRPr lang="en-US" sz="1500" kern="1200" dirty="0"/>
        </a:p>
        <a:p>
          <a:pPr marL="114300" lvl="1" indent="-114300" algn="l" defTabSz="666750">
            <a:lnSpc>
              <a:spcPct val="90000"/>
            </a:lnSpc>
            <a:spcBef>
              <a:spcPct val="0"/>
            </a:spcBef>
            <a:spcAft>
              <a:spcPct val="15000"/>
            </a:spcAft>
            <a:buChar char="••"/>
          </a:pPr>
          <a:r>
            <a:rPr lang="en-US" sz="1500" kern="1200" dirty="0" smtClean="0"/>
            <a:t>Distributive vs redistributive</a:t>
          </a:r>
          <a:endParaRPr lang="en-US" sz="1500" kern="1200" dirty="0"/>
        </a:p>
        <a:p>
          <a:pPr marL="114300" lvl="1" indent="-114300" algn="l" defTabSz="666750">
            <a:lnSpc>
              <a:spcPct val="90000"/>
            </a:lnSpc>
            <a:spcBef>
              <a:spcPct val="0"/>
            </a:spcBef>
            <a:spcAft>
              <a:spcPct val="15000"/>
            </a:spcAft>
            <a:buChar char="••"/>
          </a:pPr>
          <a:r>
            <a:rPr lang="en-US" sz="1500" kern="1200" dirty="0" smtClean="0"/>
            <a:t>Regulatory vs deregulatory</a:t>
          </a:r>
          <a:endParaRPr lang="en-US" sz="1500" kern="1200" dirty="0"/>
        </a:p>
      </dsp:txBody>
      <dsp:txXfrm>
        <a:off x="2232141" y="1632368"/>
        <a:ext cx="1955166" cy="1783392"/>
      </dsp:txXfrm>
    </dsp:sp>
    <dsp:sp modelId="{639F9C7B-11E4-4099-8B8E-608D6770C578}">
      <dsp:nvSpPr>
        <dsp:cNvPr id="0" name=""/>
        <dsp:cNvSpPr/>
      </dsp:nvSpPr>
      <dsp:spPr>
        <a:xfrm>
          <a:off x="4461030" y="872180"/>
          <a:ext cx="1955166" cy="760187"/>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bg1"/>
              </a:solidFill>
            </a:rPr>
            <a:t>Education Policy: Changing Ideologies &amp; </a:t>
          </a:r>
          <a:r>
            <a:rPr lang="en-US" sz="1500" kern="1200" dirty="0" err="1" smtClean="0">
              <a:solidFill>
                <a:schemeClr val="bg1"/>
              </a:solidFill>
            </a:rPr>
            <a:t>Globalisation</a:t>
          </a:r>
          <a:endParaRPr lang="en-US" sz="1500" kern="1200" dirty="0">
            <a:solidFill>
              <a:schemeClr val="bg1"/>
            </a:solidFill>
          </a:endParaRPr>
        </a:p>
      </dsp:txBody>
      <dsp:txXfrm>
        <a:off x="4461030" y="872180"/>
        <a:ext cx="1955166" cy="760187"/>
      </dsp:txXfrm>
    </dsp:sp>
    <dsp:sp modelId="{4F2BA1A5-0F33-47FB-B2C0-33BDA9EF86A1}">
      <dsp:nvSpPr>
        <dsp:cNvPr id="0" name=""/>
        <dsp:cNvSpPr/>
      </dsp:nvSpPr>
      <dsp:spPr>
        <a:xfrm>
          <a:off x="4461030" y="1632368"/>
          <a:ext cx="1955166" cy="1783392"/>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Old Humanists</a:t>
          </a:r>
          <a:endParaRPr lang="en-US" sz="1500" kern="1200" dirty="0"/>
        </a:p>
        <a:p>
          <a:pPr marL="114300" lvl="1" indent="-114300" algn="l" defTabSz="666750">
            <a:lnSpc>
              <a:spcPct val="90000"/>
            </a:lnSpc>
            <a:spcBef>
              <a:spcPct val="0"/>
            </a:spcBef>
            <a:spcAft>
              <a:spcPct val="15000"/>
            </a:spcAft>
            <a:buChar char="••"/>
          </a:pPr>
          <a:r>
            <a:rPr lang="en-US" sz="1500" kern="1200" dirty="0" smtClean="0"/>
            <a:t>Industrial Trainers</a:t>
          </a:r>
          <a:endParaRPr lang="en-US" sz="1500" kern="1200" dirty="0"/>
        </a:p>
        <a:p>
          <a:pPr marL="114300" lvl="1" indent="-114300" algn="l" defTabSz="666750">
            <a:lnSpc>
              <a:spcPct val="90000"/>
            </a:lnSpc>
            <a:spcBef>
              <a:spcPct val="0"/>
            </a:spcBef>
            <a:spcAft>
              <a:spcPct val="15000"/>
            </a:spcAft>
            <a:buChar char="••"/>
          </a:pPr>
          <a:r>
            <a:rPr lang="en-US" sz="1500" kern="1200" dirty="0" smtClean="0"/>
            <a:t>Public Educators</a:t>
          </a:r>
          <a:endParaRPr lang="en-US" sz="1500" kern="1200" dirty="0"/>
        </a:p>
        <a:p>
          <a:pPr marL="114300" lvl="1" indent="-114300" algn="l" defTabSz="666750">
            <a:lnSpc>
              <a:spcPct val="90000"/>
            </a:lnSpc>
            <a:spcBef>
              <a:spcPct val="0"/>
            </a:spcBef>
            <a:spcAft>
              <a:spcPct val="15000"/>
            </a:spcAft>
            <a:buChar char="••"/>
          </a:pPr>
          <a:r>
            <a:rPr lang="en-US" sz="1500" kern="1200" dirty="0" err="1" smtClean="0"/>
            <a:t>Globalisation</a:t>
          </a:r>
          <a:r>
            <a:rPr lang="en-US" sz="1500" kern="1200" dirty="0" smtClean="0"/>
            <a:t> and Neo-liberal Ideology</a:t>
          </a:r>
          <a:endParaRPr lang="en-US" sz="1500" kern="1200" dirty="0"/>
        </a:p>
      </dsp:txBody>
      <dsp:txXfrm>
        <a:off x="4461030" y="1632368"/>
        <a:ext cx="1955166" cy="1783392"/>
      </dsp:txXfrm>
    </dsp:sp>
    <dsp:sp modelId="{D627E1E4-A674-4E39-AD7D-AE91C9D7B0C9}">
      <dsp:nvSpPr>
        <dsp:cNvPr id="0" name=""/>
        <dsp:cNvSpPr/>
      </dsp:nvSpPr>
      <dsp:spPr>
        <a:xfrm>
          <a:off x="6689920" y="872180"/>
          <a:ext cx="1955166" cy="760187"/>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solidFill>
                <a:schemeClr val="bg1"/>
              </a:solidFill>
            </a:rPr>
            <a:t>Policy Analysis</a:t>
          </a:r>
          <a:endParaRPr lang="en-US" sz="1500" kern="1200" dirty="0">
            <a:solidFill>
              <a:schemeClr val="bg1"/>
            </a:solidFill>
          </a:endParaRPr>
        </a:p>
      </dsp:txBody>
      <dsp:txXfrm>
        <a:off x="6689920" y="872180"/>
        <a:ext cx="1955166" cy="760187"/>
      </dsp:txXfrm>
    </dsp:sp>
    <dsp:sp modelId="{FFBE3037-74B9-48DA-AC38-D85EE2077F56}">
      <dsp:nvSpPr>
        <dsp:cNvPr id="0" name=""/>
        <dsp:cNvSpPr/>
      </dsp:nvSpPr>
      <dsp:spPr>
        <a:xfrm>
          <a:off x="6689920" y="1632368"/>
          <a:ext cx="1955166" cy="1783392"/>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Types</a:t>
          </a:r>
          <a:endParaRPr lang="en-US" sz="1500" kern="1200" dirty="0"/>
        </a:p>
        <a:p>
          <a:pPr marL="114300" lvl="1" indent="-114300" algn="l" defTabSz="666750">
            <a:lnSpc>
              <a:spcPct val="90000"/>
            </a:lnSpc>
            <a:spcBef>
              <a:spcPct val="0"/>
            </a:spcBef>
            <a:spcAft>
              <a:spcPct val="15000"/>
            </a:spcAft>
            <a:buChar char="••"/>
          </a:pPr>
          <a:r>
            <a:rPr lang="en-US" sz="1500" kern="1200" dirty="0" smtClean="0"/>
            <a:t>Evolution of policy analysis</a:t>
          </a:r>
          <a:endParaRPr lang="en-US" sz="1500" kern="1200" dirty="0"/>
        </a:p>
      </dsp:txBody>
      <dsp:txXfrm>
        <a:off x="6689920" y="1632368"/>
        <a:ext cx="1955166" cy="1783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B8E7F-86FB-476E-8801-2440559BF95C}">
      <dsp:nvSpPr>
        <dsp:cNvPr id="0" name=""/>
        <dsp:cNvSpPr/>
      </dsp:nvSpPr>
      <dsp:spPr>
        <a:xfrm>
          <a:off x="0" y="0"/>
          <a:ext cx="4953000" cy="0"/>
        </a:xfrm>
        <a:prstGeom prst="line">
          <a:avLst/>
        </a:prstGeom>
        <a:solidFill>
          <a:schemeClr val="accent3">
            <a:shade val="80000"/>
            <a:hueOff val="0"/>
            <a:satOff val="0"/>
            <a:lumOff val="0"/>
            <a:alphaOff val="0"/>
          </a:schemeClr>
        </a:solidFill>
        <a:ln w="254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09BDC99-887F-450F-B2C3-13042A974E0D}">
      <dsp:nvSpPr>
        <dsp:cNvPr id="0" name=""/>
        <dsp:cNvSpPr/>
      </dsp:nvSpPr>
      <dsp:spPr>
        <a:xfrm>
          <a:off x="0" y="0"/>
          <a:ext cx="2121470" cy="3149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smtClean="0">
              <a:solidFill>
                <a:schemeClr val="accent3">
                  <a:lumMod val="40000"/>
                  <a:lumOff val="60000"/>
                </a:schemeClr>
              </a:solidFill>
              <a:effectLst/>
              <a:latin typeface="Arial" pitchFamily="34" charset="0"/>
              <a:cs typeface="Arial" pitchFamily="34" charset="0"/>
            </a:rPr>
            <a:t>Qualitative Research</a:t>
          </a:r>
          <a:endParaRPr lang="en-US" sz="2800" kern="1200" dirty="0">
            <a:solidFill>
              <a:schemeClr val="accent3">
                <a:lumMod val="40000"/>
                <a:lumOff val="60000"/>
              </a:schemeClr>
            </a:solidFill>
            <a:effectLst/>
            <a:latin typeface="Arial" pitchFamily="34" charset="0"/>
            <a:cs typeface="Arial" pitchFamily="34" charset="0"/>
          </a:endParaRPr>
        </a:p>
      </dsp:txBody>
      <dsp:txXfrm>
        <a:off x="0" y="0"/>
        <a:ext cx="2121470" cy="3149600"/>
      </dsp:txXfrm>
    </dsp:sp>
    <dsp:sp modelId="{7EFD291D-F62E-42A3-A017-5222EF31AB21}">
      <dsp:nvSpPr>
        <dsp:cNvPr id="0" name=""/>
        <dsp:cNvSpPr/>
      </dsp:nvSpPr>
      <dsp:spPr>
        <a:xfrm>
          <a:off x="2174507" y="73203"/>
          <a:ext cx="2775590" cy="1464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dirty="0" smtClean="0">
              <a:solidFill>
                <a:schemeClr val="accent3">
                  <a:lumMod val="40000"/>
                  <a:lumOff val="60000"/>
                </a:schemeClr>
              </a:solidFill>
              <a:effectLst/>
              <a:latin typeface="Arial" pitchFamily="34" charset="0"/>
              <a:cs typeface="Arial" pitchFamily="34" charset="0"/>
            </a:rPr>
            <a:t>Historical Approach</a:t>
          </a:r>
          <a:endParaRPr lang="en-US" sz="2800" kern="1200" dirty="0">
            <a:solidFill>
              <a:schemeClr val="accent3">
                <a:lumMod val="40000"/>
                <a:lumOff val="60000"/>
              </a:schemeClr>
            </a:solidFill>
            <a:effectLst/>
            <a:latin typeface="Arial" pitchFamily="34" charset="0"/>
            <a:cs typeface="Arial" pitchFamily="34" charset="0"/>
          </a:endParaRPr>
        </a:p>
      </dsp:txBody>
      <dsp:txXfrm>
        <a:off x="2174507" y="73203"/>
        <a:ext cx="2775590" cy="1464071"/>
      </dsp:txXfrm>
    </dsp:sp>
    <dsp:sp modelId="{04765837-313E-4692-9B4E-06D37DF6E97B}">
      <dsp:nvSpPr>
        <dsp:cNvPr id="0" name=""/>
        <dsp:cNvSpPr/>
      </dsp:nvSpPr>
      <dsp:spPr>
        <a:xfrm>
          <a:off x="2121470" y="1537275"/>
          <a:ext cx="2828627"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35075921-FE19-4FBD-B4EC-CE746F8B9CDF}">
      <dsp:nvSpPr>
        <dsp:cNvPr id="0" name=""/>
        <dsp:cNvSpPr/>
      </dsp:nvSpPr>
      <dsp:spPr>
        <a:xfrm>
          <a:off x="2174507" y="1610479"/>
          <a:ext cx="2775590" cy="1464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smtClean="0">
              <a:solidFill>
                <a:schemeClr val="accent3">
                  <a:lumMod val="40000"/>
                  <a:lumOff val="60000"/>
                </a:schemeClr>
              </a:solidFill>
              <a:effectLst/>
              <a:latin typeface="Arial" pitchFamily="34" charset="0"/>
              <a:cs typeface="Arial" pitchFamily="34" charset="0"/>
            </a:rPr>
            <a:t>Contemporary Policy Analysis</a:t>
          </a:r>
          <a:endParaRPr lang="en-US" sz="2800" kern="1200" dirty="0">
            <a:solidFill>
              <a:schemeClr val="accent3">
                <a:lumMod val="40000"/>
                <a:lumOff val="60000"/>
              </a:schemeClr>
            </a:solidFill>
            <a:effectLst/>
            <a:latin typeface="Arial" pitchFamily="34" charset="0"/>
            <a:cs typeface="Arial" pitchFamily="34" charset="0"/>
          </a:endParaRPr>
        </a:p>
      </dsp:txBody>
      <dsp:txXfrm>
        <a:off x="2174507" y="1610479"/>
        <a:ext cx="2775590" cy="1464071"/>
      </dsp:txXfrm>
    </dsp:sp>
    <dsp:sp modelId="{3479E805-8B6D-40E8-B8A0-D097428262BB}">
      <dsp:nvSpPr>
        <dsp:cNvPr id="0" name=""/>
        <dsp:cNvSpPr/>
      </dsp:nvSpPr>
      <dsp:spPr>
        <a:xfrm>
          <a:off x="2121470" y="3074550"/>
          <a:ext cx="2828627"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96F00B-032C-4124-9B8C-AAEA29DDC5FC}">
      <dsp:nvSpPr>
        <dsp:cNvPr id="0" name=""/>
        <dsp:cNvSpPr/>
      </dsp:nvSpPr>
      <dsp:spPr>
        <a:xfrm>
          <a:off x="225" y="845194"/>
          <a:ext cx="2105620" cy="1052810"/>
        </a:xfrm>
        <a:prstGeom prst="roundRect">
          <a:avLst>
            <a:gd name="adj" fmla="val 10000"/>
          </a:avLst>
        </a:prstGeom>
        <a:solidFill>
          <a:schemeClr val="accent3">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smtClean="0">
              <a:effectLst>
                <a:outerShdw blurRad="38100" dist="38100" dir="2700000" algn="tl">
                  <a:srgbClr val="000000">
                    <a:alpha val="43137"/>
                  </a:srgbClr>
                </a:outerShdw>
              </a:effectLst>
              <a:latin typeface="Arial" pitchFamily="34" charset="0"/>
              <a:cs typeface="Arial" pitchFamily="34" charset="0"/>
            </a:rPr>
            <a:t>Policy trajectory approach</a:t>
          </a:r>
          <a:endParaRPr lang="en-US" sz="2200" kern="1200" dirty="0">
            <a:effectLst>
              <a:outerShdw blurRad="38100" dist="38100" dir="2700000" algn="tl">
                <a:srgbClr val="000000">
                  <a:alpha val="43137"/>
                </a:srgbClr>
              </a:outerShdw>
            </a:effectLst>
            <a:latin typeface="Arial" pitchFamily="34" charset="0"/>
            <a:cs typeface="Arial" pitchFamily="34" charset="0"/>
          </a:endParaRPr>
        </a:p>
      </dsp:txBody>
      <dsp:txXfrm>
        <a:off x="31061" y="876030"/>
        <a:ext cx="2043948" cy="991138"/>
      </dsp:txXfrm>
    </dsp:sp>
    <dsp:sp modelId="{CA6847BB-DE1E-41BB-98B8-0A5E3A372F64}">
      <dsp:nvSpPr>
        <dsp:cNvPr id="0" name=""/>
        <dsp:cNvSpPr/>
      </dsp:nvSpPr>
      <dsp:spPr>
        <a:xfrm rot="19457599">
          <a:off x="2008354" y="1034376"/>
          <a:ext cx="1037231" cy="69082"/>
        </a:xfrm>
        <a:custGeom>
          <a:avLst/>
          <a:gdLst/>
          <a:ahLst/>
          <a:cxnLst/>
          <a:rect l="0" t="0" r="0" b="0"/>
          <a:pathLst>
            <a:path>
              <a:moveTo>
                <a:pt x="0" y="34541"/>
              </a:moveTo>
              <a:lnTo>
                <a:pt x="1037231" y="34541"/>
              </a:lnTo>
            </a:path>
          </a:pathLst>
        </a:custGeom>
        <a:noFill/>
        <a:ln w="25400" cap="flat" cmpd="sng"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977900">
            <a:lnSpc>
              <a:spcPct val="90000"/>
            </a:lnSpc>
            <a:spcBef>
              <a:spcPct val="0"/>
            </a:spcBef>
            <a:spcAft>
              <a:spcPct val="35000"/>
            </a:spcAft>
          </a:pPr>
          <a:endParaRPr lang="en-US" sz="2200"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501039" y="1042986"/>
        <a:ext cx="51861" cy="51861"/>
      </dsp:txXfrm>
    </dsp:sp>
    <dsp:sp modelId="{6A05B8BF-7054-4E26-B474-14F17A883CF1}">
      <dsp:nvSpPr>
        <dsp:cNvPr id="0" name=""/>
        <dsp:cNvSpPr/>
      </dsp:nvSpPr>
      <dsp:spPr>
        <a:xfrm>
          <a:off x="2948094" y="239829"/>
          <a:ext cx="2105620" cy="1052810"/>
        </a:xfrm>
        <a:prstGeom prst="roundRect">
          <a:avLst>
            <a:gd name="adj" fmla="val 10000"/>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effectLst>
                <a:outerShdw blurRad="38100" dist="38100" dir="2700000" algn="tl">
                  <a:srgbClr val="000000">
                    <a:alpha val="43137"/>
                  </a:srgbClr>
                </a:outerShdw>
              </a:effectLst>
              <a:latin typeface="Arial" pitchFamily="34" charset="0"/>
              <a:cs typeface="Arial" pitchFamily="34" charset="0"/>
            </a:rPr>
            <a:t>Critical theory paradigm</a:t>
          </a:r>
          <a:endParaRPr lang="en-US" sz="2200" kern="1200" dirty="0">
            <a:effectLst>
              <a:outerShdw blurRad="38100" dist="38100" dir="2700000" algn="tl">
                <a:srgbClr val="000000">
                  <a:alpha val="43137"/>
                </a:srgbClr>
              </a:outerShdw>
            </a:effectLst>
            <a:latin typeface="Arial" pitchFamily="34" charset="0"/>
            <a:cs typeface="Arial" pitchFamily="34" charset="0"/>
          </a:endParaRPr>
        </a:p>
      </dsp:txBody>
      <dsp:txXfrm>
        <a:off x="2978930" y="270665"/>
        <a:ext cx="2043948" cy="991138"/>
      </dsp:txXfrm>
    </dsp:sp>
    <dsp:sp modelId="{AEC1BC61-C5D6-4C31-AEF9-3C9CA75752AE}">
      <dsp:nvSpPr>
        <dsp:cNvPr id="0" name=""/>
        <dsp:cNvSpPr/>
      </dsp:nvSpPr>
      <dsp:spPr>
        <a:xfrm rot="2142401">
          <a:off x="2008354" y="1639741"/>
          <a:ext cx="1037231" cy="69082"/>
        </a:xfrm>
        <a:custGeom>
          <a:avLst/>
          <a:gdLst/>
          <a:ahLst/>
          <a:cxnLst/>
          <a:rect l="0" t="0" r="0" b="0"/>
          <a:pathLst>
            <a:path>
              <a:moveTo>
                <a:pt x="0" y="34541"/>
              </a:moveTo>
              <a:lnTo>
                <a:pt x="1037231" y="34541"/>
              </a:lnTo>
            </a:path>
          </a:pathLst>
        </a:custGeom>
        <a:noFill/>
        <a:ln w="25400" cap="flat" cmpd="sng"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977900">
            <a:lnSpc>
              <a:spcPct val="90000"/>
            </a:lnSpc>
            <a:spcBef>
              <a:spcPct val="0"/>
            </a:spcBef>
            <a:spcAft>
              <a:spcPct val="35000"/>
            </a:spcAft>
          </a:pPr>
          <a:endParaRPr lang="en-US" sz="2200" kern="120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501039" y="1648352"/>
        <a:ext cx="51861" cy="51861"/>
      </dsp:txXfrm>
    </dsp:sp>
    <dsp:sp modelId="{BCA0D567-5325-4A14-83D0-356996432176}">
      <dsp:nvSpPr>
        <dsp:cNvPr id="0" name=""/>
        <dsp:cNvSpPr/>
      </dsp:nvSpPr>
      <dsp:spPr>
        <a:xfrm>
          <a:off x="2948094" y="1450560"/>
          <a:ext cx="2105620" cy="1052810"/>
        </a:xfrm>
        <a:prstGeom prst="roundRect">
          <a:avLst>
            <a:gd name="adj" fmla="val 10000"/>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smtClean="0">
              <a:effectLst>
                <a:outerShdw blurRad="38100" dist="38100" dir="2700000" algn="tl">
                  <a:srgbClr val="000000">
                    <a:alpha val="43137"/>
                  </a:srgbClr>
                </a:outerShdw>
              </a:effectLst>
              <a:latin typeface="Arial" pitchFamily="34" charset="0"/>
              <a:cs typeface="Arial" pitchFamily="34" charset="0"/>
            </a:rPr>
            <a:t>Post-structuralism</a:t>
          </a:r>
          <a:endParaRPr lang="en-US" sz="2200" kern="1200" dirty="0">
            <a:effectLst>
              <a:outerShdw blurRad="38100" dist="38100" dir="2700000" algn="tl">
                <a:srgbClr val="000000">
                  <a:alpha val="43137"/>
                </a:srgbClr>
              </a:outerShdw>
            </a:effectLst>
            <a:latin typeface="Arial" pitchFamily="34" charset="0"/>
            <a:cs typeface="Arial" pitchFamily="34" charset="0"/>
          </a:endParaRPr>
        </a:p>
      </dsp:txBody>
      <dsp:txXfrm>
        <a:off x="2978930" y="1481396"/>
        <a:ext cx="2043948" cy="99113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73C960C9-B58A-4D53-92E8-F74048CE80CC}" type="datetimeFigureOut">
              <a:rPr lang="en-US" smtClean="0"/>
              <a:t>4/21/2014</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F236C89D-20F2-4328-A9C3-AA116984008B}" type="slidenum">
              <a:rPr lang="en-US" smtClean="0"/>
              <a:t>‹#›</a:t>
            </a:fld>
            <a:endParaRPr lang="en-US"/>
          </a:p>
        </p:txBody>
      </p:sp>
    </p:spTree>
    <p:extLst>
      <p:ext uri="{BB962C8B-B14F-4D97-AF65-F5344CB8AC3E}">
        <p14:creationId xmlns:p14="http://schemas.microsoft.com/office/powerpoint/2010/main" val="1492267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BB2E4D2E-6653-48F1-AF00-C72AE81FFB5A}" type="datetimeFigureOut">
              <a:rPr lang="en-US" smtClean="0"/>
              <a:t>4/21/2014</a:t>
            </a:fld>
            <a:endParaRPr 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9B5520AF-37E1-49FA-802E-45593B24DC7A}" type="slidenum">
              <a:rPr lang="en-US" smtClean="0"/>
              <a:t>‹#›</a:t>
            </a:fld>
            <a:endParaRPr lang="en-US"/>
          </a:p>
        </p:txBody>
      </p:sp>
    </p:spTree>
    <p:extLst>
      <p:ext uri="{BB962C8B-B14F-4D97-AF65-F5344CB8AC3E}">
        <p14:creationId xmlns:p14="http://schemas.microsoft.com/office/powerpoint/2010/main" val="4034371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journals.lww.com/academicmedicine/fulltext/2001/09000/problem_statement,_conceptual_framework,_and.21.aspx#P35"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xplorable.com/statistical-sampling-techniqu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Asaalaam</a:t>
            </a:r>
            <a:r>
              <a:rPr lang="en-US" dirty="0" smtClean="0"/>
              <a:t> </a:t>
            </a:r>
            <a:r>
              <a:rPr lang="en-US" dirty="0" err="1" smtClean="0"/>
              <a:t>Alaikum</a:t>
            </a:r>
            <a:endParaRPr lang="en-US" dirty="0" smtClean="0"/>
          </a:p>
          <a:p>
            <a:r>
              <a:rPr lang="en-US" dirty="0" smtClean="0"/>
              <a:t>First of all, I would like</a:t>
            </a:r>
            <a:r>
              <a:rPr lang="en-US" baseline="0" dirty="0" smtClean="0"/>
              <a:t> to thank all of you for taking time to attend my proposal confirmation meeting. </a:t>
            </a:r>
          </a:p>
          <a:p>
            <a:r>
              <a:rPr lang="en-US" baseline="0" dirty="0" smtClean="0"/>
              <a:t>I would talk for about 20 </a:t>
            </a:r>
            <a:r>
              <a:rPr lang="en-US" baseline="0" dirty="0" smtClean="0"/>
              <a:t>minutes </a:t>
            </a:r>
            <a:r>
              <a:rPr lang="en-US" baseline="0" dirty="0" smtClean="0"/>
              <a:t>and open the floor for questions. </a:t>
            </a:r>
          </a:p>
          <a:p>
            <a:endParaRPr lang="en-US" baseline="0" dirty="0" smtClean="0"/>
          </a:p>
          <a:p>
            <a:r>
              <a:rPr lang="en-US" baseline="0" dirty="0" smtClean="0"/>
              <a:t>Let me first begin by telling you why I have selected </a:t>
            </a:r>
            <a:r>
              <a:rPr lang="en-US" baseline="0" smtClean="0"/>
              <a:t>this </a:t>
            </a:r>
            <a:r>
              <a:rPr lang="en-US" baseline="0" smtClean="0"/>
              <a:t>particular topic for </a:t>
            </a:r>
            <a:r>
              <a:rPr lang="en-US" baseline="0" dirty="0" smtClean="0"/>
              <a:t>my PhD studies. </a:t>
            </a:r>
          </a:p>
          <a:p>
            <a:r>
              <a:rPr lang="en-US" baseline="0" dirty="0" smtClean="0"/>
              <a:t>Well, while I was reading for my Masters Degree in UWA, Western Australia, one of the core units I had to do was Education Policy Trends: Global to Local. </a:t>
            </a:r>
          </a:p>
          <a:p>
            <a:r>
              <a:rPr lang="en-US" baseline="0" dirty="0" smtClean="0"/>
              <a:t>The unit was taught by my external supervisor Professor </a:t>
            </a:r>
            <a:r>
              <a:rPr lang="en-US" baseline="0" dirty="0" err="1" smtClean="0"/>
              <a:t>Vidovhich</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 study of the ideas and forces that shape what we do and learn at institutions and their implications for citizens and their nations really</a:t>
            </a:r>
            <a:r>
              <a:rPr lang="en-AU" sz="1200" kern="1200" baseline="0" dirty="0" smtClean="0">
                <a:solidFill>
                  <a:schemeClr val="tx1"/>
                </a:solidFill>
                <a:effectLst/>
                <a:latin typeface="+mn-lt"/>
                <a:ea typeface="+mn-ea"/>
                <a:cs typeface="+mn-cs"/>
              </a:rPr>
              <a:t> interested me</a:t>
            </a:r>
            <a:r>
              <a:rPr lang="en-AU"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After returning home from studies, in 2013, I taught the same module with some changes at the Maldives National University. </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 decided to undertake a formal study of the Maldives education </a:t>
            </a:r>
            <a:r>
              <a:rPr lang="en-AU" sz="1200" kern="1200" dirty="0" err="1" smtClean="0">
                <a:solidFill>
                  <a:schemeClr val="tx1"/>
                </a:solidFill>
                <a:effectLst/>
                <a:latin typeface="+mn-lt"/>
                <a:ea typeface="+mn-ea"/>
                <a:cs typeface="+mn-cs"/>
              </a:rPr>
              <a:t>policyscape</a:t>
            </a:r>
            <a:r>
              <a:rPr lang="en-AU" sz="1200" kern="1200" dirty="0" smtClean="0">
                <a:solidFill>
                  <a:schemeClr val="tx1"/>
                </a:solidFill>
                <a:effectLst/>
                <a:latin typeface="+mn-lt"/>
                <a:ea typeface="+mn-ea"/>
                <a:cs typeface="+mn-cs"/>
              </a:rPr>
              <a:t> to satisfy personal interest and curiosity in the subject area.</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 title of my study is: </a:t>
            </a:r>
            <a:r>
              <a:rPr lang="en-AU" b="1" dirty="0" smtClean="0">
                <a:solidFill>
                  <a:srgbClr val="92D050"/>
                </a:solidFill>
                <a:effectLst>
                  <a:outerShdw blurRad="38100" dist="38100" dir="2700000" algn="tl">
                    <a:srgbClr val="000000">
                      <a:alpha val="43137"/>
                    </a:srgbClr>
                  </a:outerShdw>
                </a:effectLst>
                <a:latin typeface="Garamond Premr Pro Smbd" pitchFamily="18" charset="0"/>
                <a:ea typeface="+mn-ea"/>
                <a:cs typeface="+mn-cs"/>
              </a:rPr>
              <a:t>Policy Processes in the Evolution of Education in the Maldives: </a:t>
            </a:r>
            <a:r>
              <a:rPr lang="en-AU" sz="1200" dirty="0" smtClean="0">
                <a:solidFill>
                  <a:srgbClr val="92D050"/>
                </a:solidFill>
                <a:effectLst>
                  <a:outerShdw blurRad="38100" dist="38100" dir="2700000" algn="tl">
                    <a:srgbClr val="000000">
                      <a:alpha val="43137"/>
                    </a:srgbClr>
                  </a:outerShdw>
                </a:effectLst>
                <a:latin typeface="Garamond Premr Pro Smbd" pitchFamily="18" charset="0"/>
              </a:rPr>
              <a:t>1900–2015.</a:t>
            </a:r>
            <a:endParaRPr lang="en-US" sz="1200" dirty="0" smtClean="0">
              <a:solidFill>
                <a:srgbClr val="92D050"/>
              </a:solidFill>
              <a:effectLst>
                <a:outerShdw blurRad="38100" dist="38100" dir="2700000" algn="tl">
                  <a:srgbClr val="000000">
                    <a:alpha val="43137"/>
                  </a:srgbClr>
                </a:outerShdw>
              </a:effectLst>
              <a:latin typeface="Garamond Premr Pro Smbd" pitchFamily="18" charset="0"/>
            </a:endParaRPr>
          </a:p>
        </p:txBody>
      </p:sp>
      <p:sp>
        <p:nvSpPr>
          <p:cNvPr id="4" name="Slide Number Placeholder 3"/>
          <p:cNvSpPr>
            <a:spLocks noGrp="1"/>
          </p:cNvSpPr>
          <p:nvPr>
            <p:ph type="sldNum" sz="quarter" idx="10"/>
          </p:nvPr>
        </p:nvSpPr>
        <p:spPr/>
        <p:txBody>
          <a:bodyPr/>
          <a:lstStyle/>
          <a:p>
            <a:fld id="{9B5520AF-37E1-49FA-802E-45593B24DC7A}" type="slidenum">
              <a:rPr lang="en-US" smtClean="0"/>
              <a:t>1</a:t>
            </a:fld>
            <a:endParaRPr lang="en-US"/>
          </a:p>
        </p:txBody>
      </p:sp>
    </p:spTree>
    <p:extLst>
      <p:ext uri="{BB962C8B-B14F-4D97-AF65-F5344CB8AC3E}">
        <p14:creationId xmlns:p14="http://schemas.microsoft.com/office/powerpoint/2010/main" val="3668329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presentation</a:t>
            </a:r>
            <a:r>
              <a:rPr lang="en-US" baseline="0" dirty="0" smtClean="0"/>
              <a:t> is organized to 5 main parts.</a:t>
            </a:r>
          </a:p>
          <a:p>
            <a:r>
              <a:rPr lang="en-US" baseline="0" dirty="0" smtClean="0"/>
              <a:t>First I will be introducing my study to you,</a:t>
            </a:r>
          </a:p>
          <a:p>
            <a:r>
              <a:rPr lang="en-US" baseline="0" dirty="0" smtClean="0"/>
              <a:t>Second I will talk about the literature review followed by the Research Design and the Research Methods.</a:t>
            </a:r>
          </a:p>
          <a:p>
            <a:r>
              <a:rPr lang="en-US" baseline="0" dirty="0" smtClean="0"/>
              <a:t>I will end this presentation with my </a:t>
            </a:r>
            <a:r>
              <a:rPr lang="en-US" baseline="0" dirty="0" err="1" smtClean="0"/>
              <a:t>candidiature</a:t>
            </a:r>
            <a:r>
              <a:rPr lang="en-US" baseline="0" dirty="0" smtClean="0"/>
              <a:t> plan</a:t>
            </a:r>
            <a:endParaRPr lang="en-US" dirty="0" smtClean="0"/>
          </a:p>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2</a:t>
            </a:fld>
            <a:endParaRPr lang="en-US"/>
          </a:p>
        </p:txBody>
      </p:sp>
    </p:spTree>
    <p:extLst>
      <p:ext uri="{BB962C8B-B14F-4D97-AF65-F5344CB8AC3E}">
        <p14:creationId xmlns:p14="http://schemas.microsoft.com/office/powerpoint/2010/main" val="247202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sz="1200" kern="1200" dirty="0" smtClean="0">
                <a:solidFill>
                  <a:schemeClr val="tx1"/>
                </a:solidFill>
                <a:effectLst/>
                <a:latin typeface="+mn-lt"/>
                <a:ea typeface="+mn-ea"/>
                <a:cs typeface="+mn-cs"/>
              </a:rPr>
              <a:t>Since the beginning of the 20th century, there has been a wide range of education policies implemented in the Maldives, each with the explicit aim of reforming the previous one for its shortcomings or addressing prevailing educational imperatives. </a:t>
            </a:r>
          </a:p>
          <a:p>
            <a:pPr marL="171450" indent="-171450">
              <a:buFont typeface="Arial" pitchFamily="34" charset="0"/>
              <a:buChar char="•"/>
            </a:pPr>
            <a:r>
              <a:rPr lang="en-GB" sz="1200" kern="1200" dirty="0" smtClean="0">
                <a:solidFill>
                  <a:schemeClr val="tx1"/>
                </a:solidFill>
                <a:effectLst/>
                <a:latin typeface="+mn-lt"/>
                <a:ea typeface="+mn-ea"/>
                <a:cs typeface="+mn-cs"/>
              </a:rPr>
              <a:t>Some of these policies resulted in unintended outcomes necessitating review or change of the whole policy. </a:t>
            </a:r>
          </a:p>
          <a:p>
            <a:pPr marL="171450" indent="-171450">
              <a:buFont typeface="Arial" pitchFamily="34" charset="0"/>
              <a:buChar char="•"/>
            </a:pPr>
            <a:r>
              <a:rPr lang="en-GB" sz="1200" kern="1200" dirty="0" smtClean="0">
                <a:solidFill>
                  <a:schemeClr val="tx1"/>
                </a:solidFill>
                <a:effectLst/>
                <a:latin typeface="+mn-lt"/>
                <a:ea typeface="+mn-ea"/>
                <a:cs typeface="+mn-cs"/>
              </a:rPr>
              <a:t>Yet, there has not been a comprehensive analysis of these policies for their successes, unintended outcomes and actual consequences. </a:t>
            </a:r>
          </a:p>
          <a:p>
            <a:pPr marL="171450" indent="-171450">
              <a:buFont typeface="Arial" pitchFamily="34" charset="0"/>
              <a:buChar char="•"/>
            </a:pPr>
            <a:r>
              <a:rPr lang="en-GB" sz="1200" kern="1200" dirty="0" smtClean="0">
                <a:solidFill>
                  <a:schemeClr val="tx1"/>
                </a:solidFill>
                <a:effectLst/>
                <a:latin typeface="+mn-lt"/>
                <a:ea typeface="+mn-ea"/>
                <a:cs typeface="+mn-cs"/>
              </a:rPr>
              <a:t>In this study I plan to </a:t>
            </a:r>
            <a:r>
              <a:rPr lang="en-GB" sz="1200" i="1" kern="1200" dirty="0" smtClean="0">
                <a:solidFill>
                  <a:schemeClr val="tx1"/>
                </a:solidFill>
                <a:effectLst/>
                <a:latin typeface="+mn-lt"/>
                <a:ea typeface="+mn-ea"/>
                <a:cs typeface="+mn-cs"/>
              </a:rPr>
              <a:t>analyse the important educational reforms that have been introduced in the Maldives since 1900. </a:t>
            </a:r>
            <a:r>
              <a:rPr lang="en-GB" i="1" dirty="0" smtClean="0">
                <a:effectLst>
                  <a:outerShdw blurRad="38100" dist="38100" dir="2700000" algn="tl">
                    <a:srgbClr val="000000">
                      <a:alpha val="43137"/>
                    </a:srgbClr>
                  </a:outerShdw>
                </a:effectLst>
                <a:latin typeface="Garamond" pitchFamily="18" charset="0"/>
              </a:rPr>
              <a:t>To analyse key education policy reforms in the Maldives over the time period 1900-2015, using an extended ‘policy trajectory’ framework which includes policy influences, policy text production and policy practices/effects.</a:t>
            </a:r>
            <a:endParaRPr lang="en-US" i="1" dirty="0" smtClean="0"/>
          </a:p>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3</a:t>
            </a:fld>
            <a:endParaRPr lang="en-US"/>
          </a:p>
        </p:txBody>
      </p:sp>
    </p:spTree>
    <p:extLst>
      <p:ext uri="{BB962C8B-B14F-4D97-AF65-F5344CB8AC3E}">
        <p14:creationId xmlns:p14="http://schemas.microsoft.com/office/powerpoint/2010/main" val="1335737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My motivation</a:t>
            </a:r>
            <a:r>
              <a:rPr lang="en-AU" sz="1200" kern="1200" baseline="0" dirty="0" smtClean="0">
                <a:solidFill>
                  <a:schemeClr val="tx1"/>
                </a:solidFill>
                <a:effectLst/>
                <a:latin typeface="+mn-lt"/>
                <a:ea typeface="+mn-ea"/>
                <a:cs typeface="+mn-cs"/>
              </a:rPr>
              <a:t> for this study come from 3 different level.</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At a </a:t>
            </a:r>
            <a:r>
              <a:rPr lang="en-AU" sz="1200" b="1" kern="1200" dirty="0" smtClean="0">
                <a:solidFill>
                  <a:schemeClr val="tx1"/>
                </a:solidFill>
                <a:effectLst/>
                <a:latin typeface="+mn-lt"/>
                <a:ea typeface="+mn-ea"/>
                <a:cs typeface="+mn-cs"/>
              </a:rPr>
              <a:t>Personal Level: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As I have told you at the beginning,</a:t>
            </a:r>
            <a:r>
              <a:rPr lang="en-AU" sz="1200" kern="1200" baseline="0" dirty="0" smtClean="0">
                <a:solidFill>
                  <a:schemeClr val="tx1"/>
                </a:solidFill>
                <a:effectLst/>
                <a:latin typeface="+mn-lt"/>
                <a:ea typeface="+mn-ea"/>
                <a:cs typeface="+mn-cs"/>
              </a:rPr>
              <a:t> I have developed a special interest for this area during my masters studies and while teaching.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b="1" kern="1200" dirty="0" smtClean="0">
                <a:solidFill>
                  <a:schemeClr val="tx1"/>
                </a:solidFill>
                <a:effectLst/>
                <a:latin typeface="+mn-lt"/>
                <a:ea typeface="+mn-ea"/>
                <a:cs typeface="+mn-cs"/>
              </a:rPr>
              <a:t>National Level:</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In no extant document I accessed or heard of, has there been a systematic analysis of the post</a:t>
            </a:r>
            <a:r>
              <a:rPr lang="en-AU" sz="1200"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1900 Maldivian education </a:t>
            </a:r>
            <a:r>
              <a:rPr lang="en-GB" sz="1200" kern="1200" dirty="0" err="1" smtClean="0">
                <a:solidFill>
                  <a:schemeClr val="tx1"/>
                </a:solidFill>
                <a:effectLst/>
                <a:latin typeface="+mn-lt"/>
                <a:ea typeface="+mn-ea"/>
                <a:cs typeface="+mn-cs"/>
              </a:rPr>
              <a:t>policyscape</a:t>
            </a:r>
            <a:r>
              <a:rPr lang="en-GB" sz="1200" kern="1200" dirty="0" smtClean="0">
                <a:solidFill>
                  <a:schemeClr val="tx1"/>
                </a:solidFill>
                <a:effectLst/>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Many of the policy actors in the past century are at an advanced age and opportunities for data gathering available now, may expire soon.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it is believed that if a particular </a:t>
            </a:r>
            <a:r>
              <a:rPr lang="en-AU" sz="1200" kern="1200" dirty="0" smtClean="0">
                <a:solidFill>
                  <a:schemeClr val="tx1"/>
                </a:solidFill>
                <a:effectLst/>
                <a:latin typeface="+mn-lt"/>
                <a:ea typeface="+mn-ea"/>
                <a:cs typeface="+mn-cs"/>
              </a:rPr>
              <a:t>idea</a:t>
            </a:r>
            <a:r>
              <a:rPr lang="en-GB" sz="1200" kern="1200" dirty="0" smtClean="0">
                <a:solidFill>
                  <a:schemeClr val="tx1"/>
                </a:solidFill>
                <a:effectLst/>
                <a:latin typeface="+mn-lt"/>
                <a:ea typeface="+mn-ea"/>
                <a:cs typeface="+mn-cs"/>
              </a:rPr>
              <a:t> or approach has been tried before, even in different contexts and circumstances, past results can act as an empirical evidence base for on-going policy refinement and development.</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b="1" kern="1200" dirty="0" smtClean="0">
                <a:solidFill>
                  <a:schemeClr val="tx1"/>
                </a:solidFill>
                <a:effectLst/>
                <a:latin typeface="+mn-lt"/>
                <a:ea typeface="+mn-ea"/>
                <a:cs typeface="+mn-cs"/>
              </a:rPr>
              <a:t>Global Level:</a:t>
            </a: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the study is important at a global level because of its implications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4</a:t>
            </a:fld>
            <a:endParaRPr lang="en-US"/>
          </a:p>
        </p:txBody>
      </p:sp>
    </p:spTree>
    <p:extLst>
      <p:ext uri="{BB962C8B-B14F-4D97-AF65-F5344CB8AC3E}">
        <p14:creationId xmlns:p14="http://schemas.microsoft.com/office/powerpoint/2010/main" val="2754032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The literature review is divided into four main sections.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First, there is an overview of definitions of the term ‘policy.’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Second, the various types of policies are discussed.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The third section of the review discusses the various ideologies which have informed and shaped educational policy.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In the final section, policy analysis is described from an evolutionary perspective.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The view of ‘policy as text’ considers policy as written or spoken text dictated by policy makers and expected to be followed by policy subjects.</a:t>
            </a:r>
            <a:r>
              <a:rPr lang="en-GB" sz="1200" kern="1200" baseline="0" dirty="0" smtClean="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smtClean="0">
                <a:solidFill>
                  <a:schemeClr val="tx1"/>
                </a:solidFill>
                <a:effectLst/>
                <a:latin typeface="+mn-lt"/>
                <a:ea typeface="+mn-ea"/>
                <a:cs typeface="+mn-cs"/>
              </a:rPr>
              <a:t>A policy cannot be treated free from the values of policy actors. </a:t>
            </a:r>
            <a:r>
              <a:rPr lang="en-GB" sz="1200" kern="1200" dirty="0" err="1" smtClean="0">
                <a:solidFill>
                  <a:schemeClr val="tx1"/>
                </a:solidFill>
                <a:effectLst/>
                <a:latin typeface="+mn-lt"/>
                <a:ea typeface="+mn-ea"/>
                <a:cs typeface="+mn-cs"/>
              </a:rPr>
              <a:t>Kogan</a:t>
            </a:r>
            <a:r>
              <a:rPr lang="en-GB" sz="1200" kern="1200" dirty="0" smtClean="0">
                <a:solidFill>
                  <a:schemeClr val="tx1"/>
                </a:solidFill>
                <a:effectLst/>
                <a:latin typeface="+mn-lt"/>
                <a:ea typeface="+mn-ea"/>
                <a:cs typeface="+mn-cs"/>
              </a:rPr>
              <a:t> has identified four sets of values: educational values, social values, economic values and institutional values that inform and shape up policy. </a:t>
            </a: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Since the 1980s policy has been identified as a process that is often represented as a cyclic.</a:t>
            </a:r>
            <a:r>
              <a:rPr lang="en-GB" sz="1200" kern="1200" baseline="0" dirty="0" smtClean="0">
                <a:solidFill>
                  <a:schemeClr val="tx1"/>
                </a:solidFill>
                <a:effectLst/>
                <a:latin typeface="+mn-lt"/>
                <a:ea typeface="+mn-ea"/>
                <a:cs typeface="+mn-cs"/>
              </a:rPr>
              <a:t> The policy process includes </a:t>
            </a:r>
            <a:r>
              <a:rPr lang="en-GB" sz="1200" kern="1200" dirty="0" smtClean="0">
                <a:solidFill>
                  <a:schemeClr val="tx1"/>
                </a:solidFill>
                <a:effectLst/>
                <a:latin typeface="+mn-lt"/>
                <a:ea typeface="+mn-ea"/>
                <a:cs typeface="+mn-cs"/>
              </a:rPr>
              <a:t>setting up of policy agendas, formulation of policy text, the enactment of policies, practices and effects.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 fourth view conceptualizes policy as mobilising specific discourses within or across its various texts and processes.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Discourse focuses on why a particular statement appeared rather than another. Discourse embodies </a:t>
            </a:r>
            <a:r>
              <a:rPr lang="en-AU" sz="1200"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meaning and social relationships” and constitutes both “subjectivity and power relations.</a:t>
            </a:r>
            <a:r>
              <a:rPr lang="en-GB" sz="1200" kern="1200" baseline="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5</a:t>
            </a:fld>
            <a:endParaRPr lang="en-US"/>
          </a:p>
        </p:txBody>
      </p:sp>
    </p:spTree>
    <p:extLst>
      <p:ext uri="{BB962C8B-B14F-4D97-AF65-F5344CB8AC3E}">
        <p14:creationId xmlns:p14="http://schemas.microsoft.com/office/powerpoint/2010/main" val="1547447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Most research reports cast the problem statement within the context of a </a:t>
            </a:r>
            <a:r>
              <a:rPr lang="en-US" i="1" dirty="0" smtClean="0"/>
              <a:t>conceptual</a:t>
            </a:r>
            <a:r>
              <a:rPr lang="en-US" dirty="0" smtClean="0"/>
              <a:t> or </a:t>
            </a:r>
            <a:r>
              <a:rPr lang="en-US" i="1" dirty="0" smtClean="0"/>
              <a:t>theoretical</a:t>
            </a:r>
            <a:r>
              <a:rPr lang="en-US" dirty="0" smtClean="0"/>
              <a:t> framework.</a:t>
            </a:r>
            <a:r>
              <a:rPr lang="en-US" baseline="30000" dirty="0" smtClean="0">
                <a:hlinkClick r:id="rId3"/>
              </a:rPr>
              <a:t>4</a:t>
            </a:r>
            <a:r>
              <a:rPr lang="en-US" dirty="0" smtClean="0"/>
              <a:t> </a:t>
            </a:r>
          </a:p>
          <a:p>
            <a:pPr marL="171450" indent="-171450">
              <a:buFont typeface="Arial" pitchFamily="34" charset="0"/>
              <a:buChar char="•"/>
            </a:pPr>
            <a:r>
              <a:rPr lang="en-US" dirty="0" smtClean="0"/>
              <a:t>A description of this framework contributes to a research report in at least two ways because it (1) identifies research variables, and (2) clarifies relationships among the variables. Linked to the problem statement, the conceptual framework “sets the stage” for presentation of the specific research question that drives the investigation being reported.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200" kern="1200" dirty="0" smtClean="0">
                <a:solidFill>
                  <a:schemeClr val="tx1"/>
                </a:solidFill>
                <a:effectLst/>
                <a:latin typeface="+mn-lt"/>
                <a:ea typeface="+mn-ea"/>
                <a:cs typeface="+mn-cs"/>
              </a:rPr>
              <a:t>The framework chosen by a researcher assists the researcher to organize his or her thinking about how to approach social phenomena being studied</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200" kern="1200" dirty="0" smtClean="0">
                <a:solidFill>
                  <a:schemeClr val="tx1"/>
                </a:solidFill>
                <a:effectLst/>
                <a:latin typeface="+mn-lt"/>
                <a:ea typeface="+mn-ea"/>
                <a:cs typeface="+mn-cs"/>
              </a:rPr>
              <a:t>The conceptual framework to be used in this study is the ‘policy trajectory’ approach which is derived from the critical theory paradigm and</a:t>
            </a:r>
            <a:r>
              <a:rPr lang="en-AU" sz="1200" kern="1200" baseline="0" dirty="0" smtClean="0">
                <a:solidFill>
                  <a:schemeClr val="tx1"/>
                </a:solidFill>
                <a:effectLst/>
                <a:latin typeface="+mn-lt"/>
                <a:ea typeface="+mn-ea"/>
                <a:cs typeface="+mn-cs"/>
              </a:rPr>
              <a:t> Post-structuralism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200" kern="1200" baseline="0" dirty="0" smtClean="0">
                <a:solidFill>
                  <a:schemeClr val="tx1"/>
                </a:solidFill>
                <a:effectLst/>
                <a:latin typeface="+mn-lt"/>
                <a:ea typeface="+mn-ea"/>
                <a:cs typeface="+mn-cs"/>
              </a:rPr>
              <a:t>Most of u know a trajectory as </a:t>
            </a:r>
            <a:r>
              <a:rPr lang="en-US" dirty="0" smtClean="0"/>
              <a:t>the path taken by a heavenly body on it’s orbit. In policy terms it is defined as the process through which the policy process takes place. This incorporates the different</a:t>
            </a:r>
            <a:r>
              <a:rPr lang="en-US" baseline="0" dirty="0" smtClean="0"/>
              <a:t> contexts as well as the levels.</a:t>
            </a:r>
            <a:endParaRPr lang="en-AU" sz="1200" kern="1200" dirty="0" smtClean="0">
              <a:solidFill>
                <a:schemeClr val="tx1"/>
              </a:solidFill>
              <a:effectLst/>
              <a:latin typeface="+mn-lt"/>
              <a:ea typeface="+mn-ea"/>
              <a:cs typeface="+mn-cs"/>
            </a:endParaRPr>
          </a:p>
          <a:p>
            <a:pPr marL="171450" indent="-171450">
              <a:buFont typeface="Arial" pitchFamily="34" charset="0"/>
              <a:buChar char="•"/>
            </a:pPr>
            <a:r>
              <a:rPr lang="en-US" sz="1200" kern="1200" dirty="0" smtClean="0">
                <a:solidFill>
                  <a:schemeClr val="tx1"/>
                </a:solidFill>
                <a:effectLst/>
                <a:latin typeface="+mn-lt"/>
                <a:ea typeface="+mn-ea"/>
                <a:cs typeface="+mn-cs"/>
              </a:rPr>
              <a:t>Both critical</a:t>
            </a:r>
            <a:r>
              <a:rPr lang="en-US" sz="1200" kern="1200" baseline="0" dirty="0" smtClean="0">
                <a:solidFill>
                  <a:schemeClr val="tx1"/>
                </a:solidFill>
                <a:effectLst/>
                <a:latin typeface="+mn-lt"/>
                <a:ea typeface="+mn-ea"/>
                <a:cs typeface="+mn-cs"/>
              </a:rPr>
              <a:t> theory and </a:t>
            </a:r>
            <a:r>
              <a:rPr lang="en-US" sz="1200" kern="1200" dirty="0" smtClean="0">
                <a:solidFill>
                  <a:schemeClr val="tx1"/>
                </a:solidFill>
                <a:effectLst/>
                <a:latin typeface="+mn-lt"/>
                <a:ea typeface="+mn-ea"/>
                <a:cs typeface="+mn-cs"/>
              </a:rPr>
              <a:t>post-structuralism are concerned with power but they conceive of it in different ways:</a:t>
            </a:r>
            <a:endParaRPr lang="en-US" dirty="0" smtClean="0"/>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Critical theorists – focuses on the</a:t>
            </a:r>
            <a:r>
              <a:rPr lang="en-US" sz="1200" kern="1200" baseline="0" dirty="0" smtClean="0">
                <a:solidFill>
                  <a:schemeClr val="tx1"/>
                </a:solidFill>
                <a:effectLst/>
                <a:latin typeface="+mn-lt"/>
                <a:ea typeface="+mn-ea"/>
                <a:cs typeface="+mn-cs"/>
              </a:rPr>
              <a:t> big picture, the</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rPr>
              <a:t>macro</a:t>
            </a:r>
            <a:r>
              <a:rPr lang="en-US" sz="1200" kern="1200" dirty="0" smtClean="0">
                <a:solidFill>
                  <a:schemeClr val="tx1"/>
                </a:solidFill>
                <a:effectLst/>
                <a:latin typeface="+mn-lt"/>
                <a:ea typeface="+mn-ea"/>
                <a:cs typeface="+mn-cs"/>
              </a:rPr>
              <a:t>  –  some groups in society have more power than others e.g. the policy elite in government who set policy agendas. In education, this theory is  concerned to see if policies  can help the disadvantaged students.</a:t>
            </a:r>
            <a:endParaRPr lang="en-US" dirty="0" smtClean="0"/>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 </a:t>
            </a:r>
            <a:r>
              <a:rPr lang="en-US" sz="1200" kern="1200" dirty="0" err="1" smtClean="0">
                <a:solidFill>
                  <a:schemeClr val="tx1"/>
                </a:solidFill>
                <a:effectLst/>
                <a:latin typeface="+mn-lt"/>
                <a:ea typeface="+mn-ea"/>
                <a:cs typeface="+mn-cs"/>
              </a:rPr>
              <a:t>Poststructuralism</a:t>
            </a:r>
            <a:r>
              <a:rPr lang="en-US" sz="1200" kern="1200" dirty="0" smtClean="0">
                <a:solidFill>
                  <a:schemeClr val="tx1"/>
                </a:solidFill>
                <a:effectLst/>
                <a:latin typeface="+mn-lt"/>
                <a:ea typeface="+mn-ea"/>
                <a:cs typeface="+mn-cs"/>
              </a:rPr>
              <a:t> – the focus is on the </a:t>
            </a:r>
            <a:r>
              <a:rPr lang="en-US" sz="1200" u="sng" kern="1200" dirty="0" smtClean="0">
                <a:solidFill>
                  <a:schemeClr val="tx1"/>
                </a:solidFill>
                <a:effectLst/>
                <a:latin typeface="+mn-lt"/>
                <a:ea typeface="+mn-ea"/>
                <a:cs typeface="+mn-cs"/>
              </a:rPr>
              <a:t>micro</a:t>
            </a:r>
            <a:r>
              <a:rPr lang="en-US" sz="1200" kern="1200" dirty="0" smtClean="0">
                <a:solidFill>
                  <a:schemeClr val="tx1"/>
                </a:solidFill>
                <a:effectLst/>
                <a:latin typeface="+mn-lt"/>
                <a:ea typeface="+mn-ea"/>
                <a:cs typeface="+mn-cs"/>
              </a:rPr>
              <a:t>  or ‘little picture’–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power circulates at the micro level and can play out differently in different contexts. In education, this theory highlights that policies will play out in various ways depending on the place and time.</a:t>
            </a:r>
            <a:endParaRPr lang="en-US" dirty="0" smtClean="0"/>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key advantage of using both theories in</a:t>
            </a:r>
            <a:r>
              <a:rPr lang="en-US" sz="1200" kern="1200" baseline="0" dirty="0" smtClean="0">
                <a:solidFill>
                  <a:schemeClr val="tx1"/>
                </a:solidFill>
                <a:effectLst/>
                <a:latin typeface="+mn-lt"/>
                <a:ea typeface="+mn-ea"/>
                <a:cs typeface="+mn-cs"/>
              </a:rPr>
              <a:t> this study </a:t>
            </a:r>
            <a:r>
              <a:rPr lang="en-US" sz="1200" kern="1200" dirty="0" smtClean="0">
                <a:solidFill>
                  <a:schemeClr val="tx1"/>
                </a:solidFill>
                <a:effectLst/>
                <a:latin typeface="+mn-lt"/>
                <a:ea typeface="+mn-ea"/>
                <a:cs typeface="+mn-cs"/>
              </a:rPr>
              <a:t>is that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policy analysis can span macro to micro levels of the policy trajectory (</a:t>
            </a:r>
            <a:r>
              <a:rPr lang="en-US" sz="1200" kern="1200" dirty="0" err="1" smtClean="0">
                <a:solidFill>
                  <a:schemeClr val="tx1"/>
                </a:solidFill>
                <a:effectLst/>
                <a:latin typeface="+mn-lt"/>
                <a:ea typeface="+mn-ea"/>
                <a:cs typeface="+mn-cs"/>
              </a:rPr>
              <a:t>ie</a:t>
            </a:r>
            <a:r>
              <a:rPr lang="en-US" sz="1200" kern="1200" dirty="0" smtClean="0">
                <a:solidFill>
                  <a:schemeClr val="tx1"/>
                </a:solidFill>
                <a:effectLst/>
                <a:latin typeface="+mn-lt"/>
                <a:ea typeface="+mn-ea"/>
                <a:cs typeface="+mn-cs"/>
              </a:rPr>
              <a:t>  from global policy trends, through national policies, to policy practices within educational institutions).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When applying this approach, the relative emphasis of critical theory and post-structuralism varies at different points. While critical theory is mainly used to identify the broader patterns of power operating at the macro level, the post-</a:t>
            </a:r>
            <a:r>
              <a:rPr lang="en-US" sz="1200" kern="1200" dirty="0" err="1" smtClean="0">
                <a:solidFill>
                  <a:schemeClr val="tx1"/>
                </a:solidFill>
                <a:effectLst/>
                <a:latin typeface="+mn-lt"/>
                <a:ea typeface="+mn-ea"/>
                <a:cs typeface="+mn-cs"/>
              </a:rPr>
              <a:t>structuralists</a:t>
            </a:r>
            <a:r>
              <a:rPr lang="en-US" sz="1200" kern="1200" dirty="0" smtClean="0">
                <a:solidFill>
                  <a:schemeClr val="tx1"/>
                </a:solidFill>
                <a:effectLst/>
                <a:latin typeface="+mn-lt"/>
                <a:ea typeface="+mn-ea"/>
                <a:cs typeface="+mn-cs"/>
              </a:rPr>
              <a:t>’ view is used to identify the different interpretations and enactments at the micro-level</a:t>
            </a:r>
            <a:endParaRPr lang="en-US" dirty="0"/>
          </a:p>
        </p:txBody>
      </p:sp>
      <p:sp>
        <p:nvSpPr>
          <p:cNvPr id="4" name="Slide Number Placeholder 3"/>
          <p:cNvSpPr>
            <a:spLocks noGrp="1"/>
          </p:cNvSpPr>
          <p:nvPr>
            <p:ph type="sldNum" sz="quarter" idx="10"/>
          </p:nvPr>
        </p:nvSpPr>
        <p:spPr/>
        <p:txBody>
          <a:bodyPr/>
          <a:lstStyle/>
          <a:p>
            <a:fld id="{631042B8-3487-435B-A6D8-744DDEB2D558}" type="slidenum">
              <a:rPr lang="en-US" smtClean="0"/>
              <a:t>6</a:t>
            </a:fld>
            <a:endParaRPr lang="en-US"/>
          </a:p>
        </p:txBody>
      </p:sp>
    </p:spTree>
    <p:extLst>
      <p:ext uri="{BB962C8B-B14F-4D97-AF65-F5344CB8AC3E}">
        <p14:creationId xmlns:p14="http://schemas.microsoft.com/office/powerpoint/2010/main" val="3354455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rtl="0">
              <a:buFont typeface="Arial" pitchFamily="34" charset="0"/>
              <a:buNone/>
            </a:pPr>
            <a:r>
              <a:rPr lang="en-AU" sz="1200" kern="1200" dirty="0" smtClean="0">
                <a:solidFill>
                  <a:schemeClr val="tx1"/>
                </a:solidFill>
                <a:effectLst/>
                <a:latin typeface="+mn-lt"/>
                <a:ea typeface="+mn-ea"/>
                <a:cs typeface="+mn-cs"/>
              </a:rPr>
              <a:t>Let me give you a brief introduction</a:t>
            </a:r>
            <a:r>
              <a:rPr lang="en-AU" sz="1200" kern="1200" baseline="0" dirty="0" smtClean="0">
                <a:solidFill>
                  <a:schemeClr val="tx1"/>
                </a:solidFill>
                <a:effectLst/>
                <a:latin typeface="+mn-lt"/>
                <a:ea typeface="+mn-ea"/>
                <a:cs typeface="+mn-cs"/>
              </a:rPr>
              <a:t> of the policy trajectory approach</a:t>
            </a:r>
          </a:p>
          <a:p>
            <a:pPr marL="0" lvl="0" indent="0" rtl="0">
              <a:buFont typeface="Arial" pitchFamily="34" charset="0"/>
              <a:buNone/>
            </a:pPr>
            <a:r>
              <a:rPr lang="en-AU" sz="1200" kern="1200" dirty="0" smtClean="0">
                <a:solidFill>
                  <a:schemeClr val="tx1"/>
                </a:solidFill>
                <a:effectLst/>
                <a:latin typeface="+mn-lt"/>
                <a:ea typeface="+mn-ea"/>
                <a:cs typeface="+mn-cs"/>
              </a:rPr>
              <a:t>In his seminal work on the policy trajectory, Stephen</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Ball proposed five contexts</a:t>
            </a:r>
            <a:endParaRPr lang="en-GB" sz="1200" kern="1200" dirty="0" smtClean="0">
              <a:solidFill>
                <a:schemeClr val="tx1"/>
              </a:solidFill>
              <a:effectLst/>
              <a:latin typeface="+mn-lt"/>
              <a:ea typeface="+mn-ea"/>
              <a:cs typeface="+mn-cs"/>
            </a:endParaRPr>
          </a:p>
          <a:p>
            <a:pPr marL="171450" lvl="0" indent="-171450" rtl="0">
              <a:buFont typeface="Arial" pitchFamily="34" charset="0"/>
              <a:buChar char="•"/>
            </a:pPr>
            <a:r>
              <a:rPr lang="en-US" sz="1200" kern="1200" dirty="0" smtClean="0">
                <a:solidFill>
                  <a:schemeClr val="tx1"/>
                </a:solidFill>
                <a:effectLst/>
                <a:latin typeface="+mn-lt"/>
                <a:ea typeface="+mn-ea"/>
                <a:cs typeface="+mn-cs"/>
              </a:rPr>
              <a:t>The context of influence is where policy actors contest, negotiate and struggle over the construction of policy. </a:t>
            </a:r>
          </a:p>
          <a:p>
            <a:pPr marL="171450" lvl="0" indent="-171450" rtl="0">
              <a:buFont typeface="Arial" pitchFamily="34" charset="0"/>
              <a:buChar char="•"/>
            </a:pPr>
            <a:r>
              <a:rPr lang="en-US" sz="1200" kern="1200" dirty="0" smtClean="0">
                <a:solidFill>
                  <a:schemeClr val="tx1"/>
                </a:solidFill>
                <a:effectLst/>
                <a:latin typeface="+mn-lt"/>
                <a:ea typeface="+mn-ea"/>
                <a:cs typeface="+mn-cs"/>
              </a:rPr>
              <a:t>In the context of policy text production, the text is produced with negotiation among different parties. </a:t>
            </a:r>
          </a:p>
          <a:p>
            <a:pPr marL="171450" lvl="0" indent="-171450" rtl="0">
              <a:buFont typeface="Arial" pitchFamily="34" charset="0"/>
              <a:buChar char="•"/>
            </a:pPr>
            <a:r>
              <a:rPr lang="en-US" sz="1200" kern="1200" dirty="0" smtClean="0">
                <a:solidFill>
                  <a:schemeClr val="tx1"/>
                </a:solidFill>
                <a:effectLst/>
                <a:latin typeface="+mn-lt"/>
                <a:ea typeface="+mn-ea"/>
                <a:cs typeface="+mn-cs"/>
              </a:rPr>
              <a:t>In the context of practices/effects, the policy is subjected to multiple translations or recreations by the actual practitioners of policy. </a:t>
            </a:r>
          </a:p>
          <a:p>
            <a:pPr marL="171450" lvl="0" indent="-171450" rtl="0">
              <a:buFont typeface="Arial" pitchFamily="34" charset="0"/>
              <a:buChar char="•"/>
            </a:pPr>
            <a:r>
              <a:rPr lang="en-US" sz="1200" kern="1200" dirty="0" smtClean="0">
                <a:solidFill>
                  <a:schemeClr val="tx1"/>
                </a:solidFill>
                <a:effectLst/>
                <a:latin typeface="+mn-lt"/>
                <a:ea typeface="+mn-ea"/>
                <a:cs typeface="+mn-cs"/>
              </a:rPr>
              <a:t>The context of outcomes considers the impact of the policy on existing social inequalities while the context of political strategy devises plans to address these inequalities. </a:t>
            </a:r>
          </a:p>
          <a:p>
            <a:pPr marL="171450" lvl="0" indent="-171450" rtl="0">
              <a:buFont typeface="Arial" pitchFamily="34" charset="0"/>
              <a:buChar char="•"/>
            </a:pPr>
            <a:r>
              <a:rPr lang="en-US" sz="1200" kern="1200" dirty="0" smtClean="0">
                <a:solidFill>
                  <a:schemeClr val="tx1"/>
                </a:solidFill>
                <a:effectLst/>
                <a:latin typeface="+mn-lt"/>
                <a:ea typeface="+mn-ea"/>
                <a:cs typeface="+mn-cs"/>
              </a:rPr>
              <a:t>In this study, the primary emphasis will be on the first three policy contexts: context of influence, context of policy text production and context of practices/effects, although the final two contexts will be referred to in the discussion of findings.</a:t>
            </a:r>
          </a:p>
          <a:p>
            <a:pPr marL="171450" lvl="0" indent="-171450" rtl="0">
              <a:buFont typeface="Arial" pitchFamily="34" charset="0"/>
              <a:buChar char="•"/>
            </a:pPr>
            <a:endParaRPr lang="en-US" sz="1200" kern="1200" dirty="0" smtClean="0">
              <a:solidFill>
                <a:schemeClr val="tx1"/>
              </a:solidFill>
              <a:effectLst/>
              <a:latin typeface="+mn-lt"/>
              <a:ea typeface="+mn-ea"/>
              <a:cs typeface="+mn-cs"/>
            </a:endParaRPr>
          </a:p>
          <a:p>
            <a:pPr marL="171450" lvl="0" indent="-171450" rtl="0">
              <a:buFont typeface="Arial" pitchFamily="34" charset="0"/>
              <a:buChar char="•"/>
            </a:pPr>
            <a:r>
              <a:rPr lang="en-AU" sz="1200" kern="1200" dirty="0" smtClean="0">
                <a:solidFill>
                  <a:schemeClr val="tx1"/>
                </a:solidFill>
                <a:effectLst/>
                <a:latin typeface="+mn-lt"/>
                <a:ea typeface="+mn-ea"/>
                <a:cs typeface="+mn-cs"/>
              </a:rPr>
              <a:t>In its evolution over time, this framework has offered useful tools for policy analysis.</a:t>
            </a:r>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7</a:t>
            </a:fld>
            <a:endParaRPr lang="en-US"/>
          </a:p>
        </p:txBody>
      </p:sp>
    </p:spTree>
    <p:extLst>
      <p:ext uri="{BB962C8B-B14F-4D97-AF65-F5344CB8AC3E}">
        <p14:creationId xmlns:p14="http://schemas.microsoft.com/office/powerpoint/2010/main" val="1990294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200" kern="1200" dirty="0" smtClean="0">
                <a:solidFill>
                  <a:schemeClr val="tx1"/>
                </a:solidFill>
                <a:effectLst/>
                <a:latin typeface="+mn-lt"/>
                <a:ea typeface="+mn-ea"/>
                <a:cs typeface="+mn-cs"/>
              </a:rPr>
              <a:t>For the purpose of this study all the major policy reforms in the period under study will be analysed, and for each major policy reform, a policy trajectory approach will be applied.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200" kern="1200" dirty="0" smtClean="0">
                <a:solidFill>
                  <a:schemeClr val="tx1"/>
                </a:solidFill>
                <a:effectLst/>
                <a:latin typeface="+mn-lt"/>
                <a:ea typeface="+mn-ea"/>
                <a:cs typeface="+mn-cs"/>
              </a:rPr>
              <a:t>In addition, the implications of the findings for the future will be examined. Specifically the four research questions are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8</a:t>
            </a:fld>
            <a:endParaRPr lang="en-US"/>
          </a:p>
        </p:txBody>
      </p:sp>
    </p:spTree>
    <p:extLst>
      <p:ext uri="{BB962C8B-B14F-4D97-AF65-F5344CB8AC3E}">
        <p14:creationId xmlns:p14="http://schemas.microsoft.com/office/powerpoint/2010/main" val="3463267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AU" sz="1200" kern="1200" dirty="0" smtClean="0">
                <a:solidFill>
                  <a:schemeClr val="tx1"/>
                </a:solidFill>
                <a:effectLst/>
                <a:latin typeface="+mn-lt"/>
                <a:ea typeface="+mn-ea"/>
                <a:cs typeface="+mn-cs"/>
              </a:rPr>
              <a:t>The methodology used in this study falls under qualitative Research.</a:t>
            </a:r>
          </a:p>
          <a:p>
            <a:pPr marL="171450" indent="-171450">
              <a:buFont typeface="Arial" pitchFamily="34" charset="0"/>
              <a:buChar char="•"/>
            </a:pPr>
            <a:r>
              <a:rPr lang="en-AU" sz="1200" kern="1200" dirty="0" smtClean="0">
                <a:solidFill>
                  <a:schemeClr val="tx1"/>
                </a:solidFill>
                <a:effectLst/>
                <a:latin typeface="+mn-lt"/>
                <a:ea typeface="+mn-ea"/>
                <a:cs typeface="+mn-cs"/>
              </a:rPr>
              <a:t>The study is</a:t>
            </a:r>
            <a:r>
              <a:rPr lang="en-AU" sz="1200" kern="1200" baseline="0" dirty="0" smtClean="0">
                <a:solidFill>
                  <a:schemeClr val="tx1"/>
                </a:solidFill>
                <a:effectLst/>
                <a:latin typeface="+mn-lt"/>
                <a:ea typeface="+mn-ea"/>
                <a:cs typeface="+mn-cs"/>
              </a:rPr>
              <a:t> a policy analysis using a historical component thus historical approach and contemporary policy analysis will be used in this study.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The sources used in historical research can be identified as either primary sources or secondary sources.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A primary source is an original source prepared by a participant or an actual witness of the event studied.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A secondary source is one which is prepared by a person who is not a direct witness or a participant of the event.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Two ideas, the concepts of external criticism and internal criticism, become paramount when evaluating historical sources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External criticism refers to authenticity of the source.</a:t>
            </a:r>
            <a:r>
              <a:rPr lang="en-AU" sz="1200" kern="1200" dirty="0" smtClean="0">
                <a:solidFill>
                  <a:schemeClr val="tx1"/>
                </a:solidFill>
                <a:effectLst/>
                <a:latin typeface="+mn-lt"/>
                <a:ea typeface="+mn-ea"/>
                <a:cs typeface="+mn-cs"/>
              </a:rPr>
              <a:t> When the genuineness of the source is guaranteed then the author is faced with identifying the accuracy of the content in the sources, which is termed as internal criticism </a:t>
            </a:r>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9</a:t>
            </a:fld>
            <a:endParaRPr lang="en-US"/>
          </a:p>
        </p:txBody>
      </p:sp>
    </p:spTree>
    <p:extLst>
      <p:ext uri="{BB962C8B-B14F-4D97-AF65-F5344CB8AC3E}">
        <p14:creationId xmlns:p14="http://schemas.microsoft.com/office/powerpoint/2010/main" val="1241176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sz="1200" kern="1200" dirty="0" smtClean="0">
                <a:solidFill>
                  <a:schemeClr val="tx1"/>
                </a:solidFill>
                <a:effectLst/>
                <a:latin typeface="+mn-lt"/>
                <a:ea typeface="+mn-ea"/>
                <a:cs typeface="+mn-cs"/>
              </a:rPr>
              <a:t>Purposive sampling will be used for this study as the participants will be selected to fit with the purpose of the study. </a:t>
            </a:r>
          </a:p>
          <a:p>
            <a:pPr marL="171450" indent="-171450">
              <a:buFont typeface="Arial" pitchFamily="34" charset="0"/>
              <a:buChar char="•"/>
            </a:pPr>
            <a:r>
              <a:rPr lang="en-US" b="1" dirty="0" smtClean="0"/>
              <a:t>Purposive sampling</a:t>
            </a:r>
            <a:r>
              <a:rPr lang="en-US" dirty="0" smtClean="0"/>
              <a:t> - The researcher chooses the sample based on who they think would be appropriate for the study. This is used primarily when there is a limited number of people that have expertise in the area being researched. Such samples are biased because prominent experts may differ from other, equally-expert, less prominent persons. To get additional</a:t>
            </a:r>
            <a:r>
              <a:rPr lang="en-US" baseline="0" dirty="0" smtClean="0"/>
              <a:t> people for the research, snowball sampling will be used.</a:t>
            </a:r>
          </a:p>
          <a:p>
            <a:pPr marL="171450" indent="-171450">
              <a:buFont typeface="Arial" pitchFamily="34" charset="0"/>
              <a:buChar char="•"/>
            </a:pPr>
            <a:r>
              <a:rPr lang="en-US" baseline="0" dirty="0" smtClean="0"/>
              <a:t>Snowball sampling </a:t>
            </a:r>
          </a:p>
          <a:p>
            <a:r>
              <a:rPr lang="en-US" dirty="0" smtClean="0"/>
              <a:t>The chain referral process allows the researcher to reach populations that are difficult to sample when using other sampling methods.</a:t>
            </a:r>
          </a:p>
          <a:p>
            <a:r>
              <a:rPr lang="en-US" dirty="0" smtClean="0"/>
              <a:t>The process is cheap, simple and cost-efficient.</a:t>
            </a:r>
          </a:p>
          <a:p>
            <a:r>
              <a:rPr lang="en-US" dirty="0" smtClean="0"/>
              <a:t>This sampling technique needs little planning and fewer workforce compared to other </a:t>
            </a:r>
            <a:r>
              <a:rPr lang="en-US" dirty="0" smtClean="0">
                <a:hlinkClick r:id="rId3"/>
              </a:rPr>
              <a:t>sampling techniques</a:t>
            </a:r>
            <a:r>
              <a:rPr lang="en-US" dirty="0" smtClean="0"/>
              <a: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kern="1200" dirty="0" smtClean="0">
                <a:solidFill>
                  <a:schemeClr val="tx1"/>
                </a:solidFill>
                <a:effectLst/>
                <a:latin typeface="+mn-lt"/>
                <a:ea typeface="+mn-ea"/>
                <a:cs typeface="+mn-cs"/>
              </a:rPr>
              <a:t>For a </a:t>
            </a:r>
            <a:r>
              <a:rPr lang="en-GB" sz="1200" b="0" kern="1200" dirty="0" smtClean="0">
                <a:solidFill>
                  <a:schemeClr val="tx1"/>
                </a:solidFill>
                <a:effectLst/>
                <a:latin typeface="+mn-lt"/>
                <a:ea typeface="+mn-ea"/>
                <a:cs typeface="+mn-cs"/>
              </a:rPr>
              <a:t>representative sample no less than 30 people will be interviewed.</a:t>
            </a:r>
            <a:r>
              <a:rPr lang="en-GB" sz="1200" b="1"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9B5520AF-37E1-49FA-802E-45593B24DC7A}" type="slidenum">
              <a:rPr lang="en-US" smtClean="0"/>
              <a:t>10</a:t>
            </a:fld>
            <a:endParaRPr lang="en-US"/>
          </a:p>
        </p:txBody>
      </p:sp>
    </p:spTree>
    <p:extLst>
      <p:ext uri="{BB962C8B-B14F-4D97-AF65-F5344CB8AC3E}">
        <p14:creationId xmlns:p14="http://schemas.microsoft.com/office/powerpoint/2010/main" val="3172454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The first data collection method to be employed in this study is document analysis.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second data collection method to be used in this study is </a:t>
            </a:r>
            <a:r>
              <a:rPr lang="en-GB" sz="1200" kern="1200" dirty="0" smtClean="0">
                <a:solidFill>
                  <a:schemeClr val="tx1"/>
                </a:solidFill>
                <a:effectLst/>
                <a:latin typeface="+mn-lt"/>
                <a:ea typeface="+mn-ea"/>
                <a:cs typeface="+mn-cs"/>
              </a:rPr>
              <a:t>semi-structured interviewing.</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The interviews will be conducted at a place chosen by the participants to make the environment as comfortable as possible for them.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The length of these interviews will be between 45 minutes to one hour.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The core guiding questions for the interviews will be adapted from the “possible menu to interrogate a policy process proposed by Vidovich (2007, p. 296).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It is believed that documentary evidence combined with data from interviews will minimise bias and enhance validity and reliability of the data collected; that is, the documentary and interview data can be triangulated to reveal both similarities and differences.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kern="1200" dirty="0" smtClean="0">
              <a:solidFill>
                <a:schemeClr val="tx1"/>
              </a:solidFill>
              <a:effectLst/>
              <a:latin typeface="+mn-lt"/>
              <a:ea typeface="+mn-ea"/>
              <a:cs typeface="+mn-cs"/>
            </a:endParaRPr>
          </a:p>
          <a:p>
            <a:pPr marL="171450" indent="-171450">
              <a:buFont typeface="Arial" pitchFamily="34" charset="0"/>
              <a:buChar cha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11</a:t>
            </a:fld>
            <a:endParaRPr lang="en-US"/>
          </a:p>
        </p:txBody>
      </p:sp>
    </p:spTree>
    <p:extLst>
      <p:ext uri="{BB962C8B-B14F-4D97-AF65-F5344CB8AC3E}">
        <p14:creationId xmlns:p14="http://schemas.microsoft.com/office/powerpoint/2010/main" val="3172454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sz="1200" kern="1200" dirty="0" smtClean="0">
                <a:solidFill>
                  <a:schemeClr val="tx1"/>
                </a:solidFill>
                <a:effectLst/>
                <a:latin typeface="+mn-lt"/>
                <a:ea typeface="+mn-ea"/>
                <a:cs typeface="+mn-cs"/>
              </a:rPr>
              <a:t>As regards this framework, the data collected will be first compiled and sorted. To do this I will read the notes made on the data collected and the interview transcripts over and over again to get familiarized with the data, </a:t>
            </a:r>
          </a:p>
          <a:p>
            <a:pPr marL="171450" indent="-171450">
              <a:buFont typeface="Arial" pitchFamily="34" charset="0"/>
              <a:buChar char="•"/>
            </a:pPr>
            <a:r>
              <a:rPr lang="en-GB" sz="1200" kern="1200" dirty="0" smtClean="0">
                <a:solidFill>
                  <a:schemeClr val="tx1"/>
                </a:solidFill>
                <a:effectLst/>
                <a:latin typeface="+mn-lt"/>
                <a:ea typeface="+mn-ea"/>
                <a:cs typeface="+mn-cs"/>
              </a:rPr>
              <a:t>Then, the data will be sorted into broad categories.</a:t>
            </a:r>
          </a:p>
          <a:p>
            <a:pPr marL="171450" indent="-171450">
              <a:buFont typeface="Arial" pitchFamily="34" charset="0"/>
              <a:buChar char="•"/>
            </a:pPr>
            <a:r>
              <a:rPr lang="en-GB" sz="1200" kern="1200" dirty="0" smtClean="0">
                <a:solidFill>
                  <a:schemeClr val="tx1"/>
                </a:solidFill>
                <a:effectLst/>
                <a:latin typeface="+mn-lt"/>
                <a:ea typeface="+mn-ea"/>
                <a:cs typeface="+mn-cs"/>
              </a:rPr>
              <a:t>In the second phase; the disassembling phase, the data will be sorted into smaller fragments or codes. </a:t>
            </a:r>
          </a:p>
          <a:p>
            <a:pPr marL="171450" indent="-171450">
              <a:buFont typeface="Arial" pitchFamily="34" charset="0"/>
              <a:buChar char="•"/>
            </a:pPr>
            <a:r>
              <a:rPr lang="en-GB" sz="1200" kern="1200" dirty="0" smtClean="0">
                <a:solidFill>
                  <a:schemeClr val="tx1"/>
                </a:solidFill>
                <a:effectLst/>
                <a:latin typeface="+mn-lt"/>
                <a:ea typeface="+mn-ea"/>
                <a:cs typeface="+mn-cs"/>
              </a:rPr>
              <a:t>This step maybe repeated several times on a trial and error basis to test codes.</a:t>
            </a:r>
          </a:p>
          <a:p>
            <a:pPr marL="171450" indent="-171450">
              <a:buFont typeface="Arial" pitchFamily="34" charset="0"/>
              <a:buChar char="•"/>
            </a:pPr>
            <a:r>
              <a:rPr lang="en-GB" sz="1200" kern="1200" dirty="0" smtClean="0">
                <a:solidFill>
                  <a:schemeClr val="tx1"/>
                </a:solidFill>
                <a:effectLst/>
                <a:latin typeface="+mn-lt"/>
                <a:ea typeface="+mn-ea"/>
                <a:cs typeface="+mn-cs"/>
              </a:rPr>
              <a:t>Based on the results of the second phase the disassembled data fragments will then be sorted to substantive themes or codes</a:t>
            </a:r>
          </a:p>
          <a:p>
            <a:pPr marL="171450" indent="-171450">
              <a:buFont typeface="Arial" pitchFamily="34" charset="0"/>
              <a:buChar char="•"/>
            </a:pPr>
            <a:r>
              <a:rPr lang="en-GB" sz="1200" kern="1200" dirty="0" smtClean="0">
                <a:solidFill>
                  <a:schemeClr val="tx1"/>
                </a:solidFill>
                <a:effectLst/>
                <a:latin typeface="+mn-lt"/>
                <a:ea typeface="+mn-ea"/>
                <a:cs typeface="+mn-cs"/>
              </a:rPr>
              <a:t>In the fourth phase or the interpreting phase critical discourse analysis methods will be used to interpret the data followed by drawing conclusions based on the interpretations.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12</a:t>
            </a:fld>
            <a:endParaRPr lang="en-US"/>
          </a:p>
        </p:txBody>
      </p:sp>
    </p:spTree>
    <p:extLst>
      <p:ext uri="{BB962C8B-B14F-4D97-AF65-F5344CB8AC3E}">
        <p14:creationId xmlns:p14="http://schemas.microsoft.com/office/powerpoint/2010/main" val="2164394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effectLst/>
              </a:rPr>
              <a:t>CDA unmasks the power relations that are embedded (often concealed) in the text of all communicative events,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CDA draws from both critical theory and the post-structural approach.</a:t>
            </a:r>
          </a:p>
          <a:p>
            <a:pPr marL="171450" marR="0" lvl="2"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In policy analysis, CDA can be applied to both interview and document texts to identify the relationship between these texts and the contexts that produced and gave meaning to </a:t>
            </a:r>
            <a:r>
              <a:rPr lang="en-US" sz="1200" kern="1200" dirty="0" smtClean="0">
                <a:solidFill>
                  <a:schemeClr val="tx1"/>
                </a:solidFill>
                <a:effectLst/>
                <a:latin typeface="+mn-lt"/>
                <a:ea typeface="+mn-ea"/>
                <a:cs typeface="+mn-cs"/>
              </a:rPr>
              <a:t>them.</a:t>
            </a:r>
            <a:endParaRPr lang="en-US" dirty="0" smtClean="0">
              <a:effectLst/>
            </a:endParaRPr>
          </a:p>
          <a:p>
            <a:pPr marL="171450" indent="-171450">
              <a:buFont typeface="Arial" pitchFamily="34" charset="0"/>
              <a:buChar char="•"/>
            </a:pPr>
            <a:r>
              <a:rPr lang="en-US" dirty="0" smtClean="0">
                <a:effectLst/>
              </a:rPr>
              <a:t>At the center lies the core aspect of analysis, the TEXT.</a:t>
            </a:r>
            <a:r>
              <a:rPr lang="en-US" baseline="0" dirty="0" smtClean="0">
                <a:effectLst/>
              </a:rPr>
              <a:t> </a:t>
            </a:r>
          </a:p>
          <a:p>
            <a:pPr marL="171450" indent="-171450">
              <a:buFont typeface="Arial" pitchFamily="34" charset="0"/>
              <a:buChar char="•"/>
            </a:pPr>
            <a:r>
              <a:rPr lang="en-US" baseline="0" dirty="0" smtClean="0">
                <a:effectLst/>
              </a:rPr>
              <a:t>The TEXT could be written, verbal or visual.</a:t>
            </a:r>
          </a:p>
          <a:p>
            <a:pPr marL="171450" indent="-171450">
              <a:buFont typeface="Arial" pitchFamily="34" charset="0"/>
              <a:buChar char="•"/>
            </a:pPr>
            <a:r>
              <a:rPr lang="en-US" dirty="0" smtClean="0">
                <a:effectLst/>
              </a:rPr>
              <a:t>The focus here is on describing the text</a:t>
            </a:r>
            <a:r>
              <a:rPr lang="en-US" baseline="0" dirty="0" smtClean="0">
                <a:effectLst/>
              </a:rPr>
              <a:t> </a:t>
            </a:r>
            <a:r>
              <a:rPr lang="en-GB" sz="1200" kern="1200" dirty="0" smtClean="0">
                <a:solidFill>
                  <a:schemeClr val="tx1"/>
                </a:solidFill>
                <a:effectLst/>
                <a:latin typeface="+mn-lt"/>
                <a:ea typeface="+mn-ea"/>
                <a:cs typeface="+mn-cs"/>
              </a:rPr>
              <a:t>and its linguistic structures.</a:t>
            </a:r>
          </a:p>
          <a:p>
            <a:pPr marL="171450" indent="-171450">
              <a:buFont typeface="Arial" pitchFamily="34" charset="0"/>
              <a:buChar char="•"/>
            </a:pPr>
            <a:r>
              <a:rPr lang="en-US" dirty="0" smtClean="0">
                <a:effectLst/>
              </a:rPr>
              <a:t>The second box marks the interpretation of the TEXT. Here the analyst </a:t>
            </a:r>
            <a:r>
              <a:rPr lang="en-GB" sz="1200" kern="1200" dirty="0" smtClean="0">
                <a:solidFill>
                  <a:schemeClr val="tx1"/>
                </a:solidFill>
                <a:effectLst/>
                <a:latin typeface="+mn-lt"/>
                <a:ea typeface="+mn-ea"/>
                <a:cs typeface="+mn-cs"/>
              </a:rPr>
              <a:t>focuses on production, consumption and reproduction of the text.</a:t>
            </a:r>
            <a:endParaRPr lang="en-US" dirty="0" smtClean="0">
              <a:effectLst/>
            </a:endParaRPr>
          </a:p>
          <a:p>
            <a:pPr marL="171450" indent="-171450">
              <a:buFont typeface="Arial" pitchFamily="34" charset="0"/>
              <a:buChar char="•"/>
            </a:pPr>
            <a:r>
              <a:rPr lang="en-US" dirty="0" smtClean="0">
                <a:effectLst/>
              </a:rPr>
              <a:t>The third box looks at the larger social context of the text in focus. </a:t>
            </a:r>
            <a:r>
              <a:rPr lang="en-US" sz="1200" kern="1200" dirty="0" smtClean="0">
                <a:solidFill>
                  <a:schemeClr val="tx1"/>
                </a:solidFill>
                <a:effectLst/>
                <a:latin typeface="+mn-lt"/>
                <a:ea typeface="+mn-ea"/>
                <a:cs typeface="+mn-cs"/>
              </a:rPr>
              <a:t>It looks</a:t>
            </a:r>
            <a:r>
              <a:rPr lang="en-US" sz="1200" kern="1200" baseline="0" dirty="0" smtClean="0">
                <a:solidFill>
                  <a:schemeClr val="tx1"/>
                </a:solidFill>
                <a:effectLst/>
                <a:latin typeface="+mn-lt"/>
                <a:ea typeface="+mn-ea"/>
                <a:cs typeface="+mn-cs"/>
              </a:rPr>
              <a:t> at the </a:t>
            </a:r>
            <a:r>
              <a:rPr lang="en-US" sz="1200" kern="1200" dirty="0" smtClean="0">
                <a:solidFill>
                  <a:schemeClr val="tx1"/>
                </a:solidFill>
                <a:effectLst/>
                <a:latin typeface="+mn-lt"/>
                <a:ea typeface="+mn-ea"/>
                <a:cs typeface="+mn-cs"/>
              </a:rPr>
              <a:t>factors in society that led to the production of texts.</a:t>
            </a:r>
            <a:endParaRPr lang="en-US" dirty="0" smtClean="0">
              <a:effectLst/>
            </a:endParaRPr>
          </a:p>
          <a:p>
            <a:pPr marL="171450" indent="-171450">
              <a:buFont typeface="Arial" pitchFamily="34" charset="0"/>
              <a:buChar char="•"/>
            </a:pPr>
            <a:endParaRPr lang="en-US" dirty="0" smtClean="0">
              <a:effectLst/>
            </a:endParaRPr>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13</a:t>
            </a:fld>
            <a:endParaRPr lang="en-US"/>
          </a:p>
        </p:txBody>
      </p:sp>
    </p:spTree>
    <p:extLst>
      <p:ext uri="{BB962C8B-B14F-4D97-AF65-F5344CB8AC3E}">
        <p14:creationId xmlns:p14="http://schemas.microsoft.com/office/powerpoint/2010/main" val="3961795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14</a:t>
            </a:fld>
            <a:endParaRPr lang="en-US"/>
          </a:p>
        </p:txBody>
      </p:sp>
    </p:spTree>
    <p:extLst>
      <p:ext uri="{BB962C8B-B14F-4D97-AF65-F5344CB8AC3E}">
        <p14:creationId xmlns:p14="http://schemas.microsoft.com/office/powerpoint/2010/main" val="3925627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AU" sz="1200" kern="1200" dirty="0" smtClean="0">
                <a:solidFill>
                  <a:schemeClr val="tx1"/>
                </a:solidFill>
                <a:effectLst/>
                <a:latin typeface="+mn-lt"/>
                <a:ea typeface="+mn-ea"/>
                <a:cs typeface="+mn-cs"/>
              </a:rPr>
              <a:t>“Critical discourse analysis (CDA) </a:t>
            </a:r>
            <a:r>
              <a:rPr lang="en-GB" sz="1200" kern="1200" dirty="0" smtClean="0">
                <a:solidFill>
                  <a:schemeClr val="tx1"/>
                </a:solidFill>
                <a:effectLst/>
                <a:latin typeface="+mn-lt"/>
                <a:ea typeface="+mn-ea"/>
                <a:cs typeface="+mn-cs"/>
              </a:rPr>
              <a:t>is a type of discourse analytical research that primarily studies the way social power abuse, dominance, and inequality are enacted, reproduced, and resisted by text and talk in the social and political context”.</a:t>
            </a:r>
          </a:p>
          <a:p>
            <a:pPr marL="171450" indent="-171450">
              <a:buFont typeface="Arial" pitchFamily="34" charset="0"/>
              <a:buChar char="•"/>
            </a:pPr>
            <a:r>
              <a:rPr lang="en-GB" sz="1200" kern="1200" dirty="0" smtClean="0">
                <a:solidFill>
                  <a:schemeClr val="tx1"/>
                </a:solidFill>
                <a:effectLst/>
                <a:latin typeface="+mn-lt"/>
                <a:ea typeface="+mn-ea"/>
                <a:cs typeface="+mn-cs"/>
              </a:rPr>
              <a:t>CDA draws from both critical theory and the post-structural approach.</a:t>
            </a:r>
          </a:p>
          <a:p>
            <a:pPr marL="171450" marR="0" lvl="2"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critical analyst searches the dominant discourses for the ideology and power relationships embedded in it. </a:t>
            </a:r>
          </a:p>
          <a:p>
            <a:pPr marL="171450" marR="0" lvl="2"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In policy analysis, CDA can be applied to both interview and document texts to identify the relationship between these texts and the contexts that produced and gave meaning to the texts.</a:t>
            </a:r>
          </a:p>
          <a:p>
            <a:pPr marL="171450" marR="0" lvl="2"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err="1" smtClean="0">
                <a:solidFill>
                  <a:schemeClr val="tx1"/>
                </a:solidFill>
                <a:effectLst/>
                <a:latin typeface="+mn-lt"/>
                <a:ea typeface="+mn-ea"/>
                <a:cs typeface="+mn-cs"/>
              </a:rPr>
              <a:t>Fairclough’s</a:t>
            </a:r>
            <a:r>
              <a:rPr lang="en-GB" sz="1200" kern="1200" dirty="0" smtClean="0">
                <a:solidFill>
                  <a:schemeClr val="tx1"/>
                </a:solidFill>
                <a:effectLst/>
                <a:latin typeface="+mn-lt"/>
                <a:ea typeface="+mn-ea"/>
                <a:cs typeface="+mn-cs"/>
              </a:rPr>
              <a:t> three-tiered framework for critical discourse analysis: </a:t>
            </a:r>
            <a:r>
              <a:rPr lang="en-US" sz="1200" kern="1200" dirty="0" smtClean="0">
                <a:solidFill>
                  <a:schemeClr val="tx1"/>
                </a:solidFill>
                <a:effectLst/>
                <a:latin typeface="+mn-lt"/>
                <a:ea typeface="+mn-ea"/>
                <a:cs typeface="+mn-cs"/>
              </a:rPr>
              <a:t>(1) </a:t>
            </a:r>
            <a:r>
              <a:rPr lang="en-US" sz="1200" i="1" kern="1200" dirty="0" smtClean="0">
                <a:solidFill>
                  <a:schemeClr val="tx1"/>
                </a:solidFill>
                <a:effectLst/>
                <a:latin typeface="+mn-lt"/>
                <a:ea typeface="+mn-ea"/>
                <a:cs typeface="+mn-cs"/>
              </a:rPr>
              <a:t>social conditions of production and interpretation</a:t>
            </a:r>
            <a:r>
              <a:rPr lang="en-US" sz="1200" kern="1200" dirty="0" smtClean="0">
                <a:solidFill>
                  <a:schemeClr val="tx1"/>
                </a:solidFill>
                <a:effectLst/>
                <a:latin typeface="+mn-lt"/>
                <a:ea typeface="+mn-ea"/>
                <a:cs typeface="+mn-cs"/>
              </a:rPr>
              <a:t>, that is, factors in society that led to the production of texts and how these factors affect interpretation; (2) the </a:t>
            </a:r>
            <a:r>
              <a:rPr lang="en-US" sz="1200" i="1" kern="1200" dirty="0" smtClean="0">
                <a:solidFill>
                  <a:schemeClr val="tx1"/>
                </a:solidFill>
                <a:effectLst/>
                <a:latin typeface="+mn-lt"/>
                <a:ea typeface="+mn-ea"/>
                <a:cs typeface="+mn-cs"/>
              </a:rPr>
              <a:t>process of production and interpretation</a:t>
            </a:r>
            <a:r>
              <a:rPr lang="en-US" sz="1200" kern="1200" dirty="0" smtClean="0">
                <a:solidFill>
                  <a:schemeClr val="tx1"/>
                </a:solidFill>
                <a:effectLst/>
                <a:latin typeface="+mn-lt"/>
                <a:ea typeface="+mn-ea"/>
                <a:cs typeface="+mn-cs"/>
              </a:rPr>
              <a:t>, that is, how texts have been produced and this affects interpretation; (3) the product of the first two stages, the text. </a:t>
            </a:r>
          </a:p>
          <a:p>
            <a:pPr marL="171450" marR="0" lvl="2"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Corresponding to the three levels of discourse, the three stages of CDA prescribed by </a:t>
            </a:r>
            <a:r>
              <a:rPr lang="en-GB" sz="1200" kern="1200" dirty="0" err="1" smtClean="0">
                <a:solidFill>
                  <a:schemeClr val="tx1"/>
                </a:solidFill>
                <a:effectLst/>
                <a:latin typeface="+mn-lt"/>
                <a:ea typeface="+mn-ea"/>
                <a:cs typeface="+mn-cs"/>
              </a:rPr>
              <a:t>Fairclough</a:t>
            </a:r>
            <a:r>
              <a:rPr lang="en-GB" sz="1200" kern="1200" dirty="0" smtClean="0">
                <a:solidFill>
                  <a:schemeClr val="tx1"/>
                </a:solidFill>
                <a:effectLst/>
                <a:latin typeface="+mn-lt"/>
                <a:ea typeface="+mn-ea"/>
                <a:cs typeface="+mn-cs"/>
              </a:rPr>
              <a:t> are: (1) </a:t>
            </a:r>
            <a:r>
              <a:rPr lang="en-GB" sz="1200" i="1" kern="1200" dirty="0" smtClean="0">
                <a:solidFill>
                  <a:schemeClr val="tx1"/>
                </a:solidFill>
                <a:effectLst/>
                <a:latin typeface="+mn-lt"/>
                <a:ea typeface="+mn-ea"/>
                <a:cs typeface="+mn-cs"/>
              </a:rPr>
              <a:t>description stage</a:t>
            </a:r>
            <a:r>
              <a:rPr lang="en-GB" sz="1200" kern="1200" dirty="0" smtClean="0">
                <a:solidFill>
                  <a:schemeClr val="tx1"/>
                </a:solidFill>
                <a:effectLst/>
                <a:latin typeface="+mn-lt"/>
                <a:ea typeface="+mn-ea"/>
                <a:cs typeface="+mn-cs"/>
              </a:rPr>
              <a:t> concerned with the description of the text and its linguistic structures (text analysis), (2) </a:t>
            </a:r>
            <a:r>
              <a:rPr lang="en-GB" sz="1200" i="1" kern="1200" dirty="0" smtClean="0">
                <a:solidFill>
                  <a:schemeClr val="tx1"/>
                </a:solidFill>
                <a:effectLst/>
                <a:latin typeface="+mn-lt"/>
                <a:ea typeface="+mn-ea"/>
                <a:cs typeface="+mn-cs"/>
              </a:rPr>
              <a:t>interpretation stage</a:t>
            </a:r>
            <a:r>
              <a:rPr lang="en-GB" sz="1200" kern="1200" dirty="0" smtClean="0">
                <a:solidFill>
                  <a:schemeClr val="tx1"/>
                </a:solidFill>
                <a:effectLst/>
                <a:latin typeface="+mn-lt"/>
                <a:ea typeface="+mn-ea"/>
                <a:cs typeface="+mn-cs"/>
              </a:rPr>
              <a:t> focused on how the text has been produced, its relationship with similar texts and how the subjects interact with the text (analysis of linkage), and (3) </a:t>
            </a:r>
            <a:r>
              <a:rPr lang="en-GB" sz="1200" i="1" kern="1200" dirty="0" smtClean="0">
                <a:solidFill>
                  <a:schemeClr val="tx1"/>
                </a:solidFill>
                <a:effectLst/>
                <a:latin typeface="+mn-lt"/>
                <a:ea typeface="+mn-ea"/>
                <a:cs typeface="+mn-cs"/>
              </a:rPr>
              <a:t>explanation stage</a:t>
            </a:r>
            <a:r>
              <a:rPr lang="en-GB" sz="1200" kern="1200" dirty="0" smtClean="0">
                <a:solidFill>
                  <a:schemeClr val="tx1"/>
                </a:solidFill>
                <a:effectLst/>
                <a:latin typeface="+mn-lt"/>
                <a:ea typeface="+mn-ea"/>
                <a:cs typeface="+mn-cs"/>
              </a:rPr>
              <a:t> focused on the various sociocultural practices and discursive conditions that provide a wider contextual relevance to the text (social analysis)</a:t>
            </a:r>
            <a:endParaRPr lang="en-US" sz="1200" kern="1200" dirty="0" smtClean="0">
              <a:solidFill>
                <a:schemeClr val="tx1"/>
              </a:solidFill>
              <a:effectLst/>
              <a:latin typeface="+mn-lt"/>
              <a:ea typeface="+mn-ea"/>
              <a:cs typeface="+mn-cs"/>
            </a:endParaRPr>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17</a:t>
            </a:fld>
            <a:endParaRPr lang="en-US"/>
          </a:p>
        </p:txBody>
      </p:sp>
    </p:spTree>
    <p:extLst>
      <p:ext uri="{BB962C8B-B14F-4D97-AF65-F5344CB8AC3E}">
        <p14:creationId xmlns:p14="http://schemas.microsoft.com/office/powerpoint/2010/main" val="3961795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you could talk</a:t>
            </a:r>
            <a:r>
              <a:rPr lang="en-US" baseline="0" dirty="0" smtClean="0"/>
              <a:t> about your contribution in each area. The details are the proposal.</a:t>
            </a:r>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18</a:t>
            </a:fld>
            <a:endParaRPr lang="en-US"/>
          </a:p>
        </p:txBody>
      </p:sp>
    </p:spTree>
    <p:extLst>
      <p:ext uri="{BB962C8B-B14F-4D97-AF65-F5344CB8AC3E}">
        <p14:creationId xmlns:p14="http://schemas.microsoft.com/office/powerpoint/2010/main" val="1428740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kern="1200" dirty="0" smtClean="0">
                <a:solidFill>
                  <a:schemeClr val="tx1"/>
                </a:solidFill>
                <a:effectLst/>
                <a:latin typeface="+mn-lt"/>
                <a:ea typeface="+mn-ea"/>
                <a:cs typeface="+mn-cs"/>
              </a:rPr>
              <a:t>Modifications to Ball’s (1994) policy trajectory have developed over time. For example, Vidovich (2007) has extended the policy trajectory model by superimposing multi- levels from global to local to the contexts proposed by Ball (1994), taking into account </a:t>
            </a:r>
            <a:r>
              <a:rPr lang="en-AU" sz="1200" kern="1200" dirty="0" smtClean="0">
                <a:solidFill>
                  <a:schemeClr val="tx1"/>
                </a:solidFill>
                <a:effectLst/>
                <a:latin typeface="+mn-lt"/>
                <a:ea typeface="+mn-ea"/>
                <a:cs typeface="+mn-cs"/>
              </a:rPr>
              <a:t>the “macro-level constraint and micro-level agency”</a:t>
            </a:r>
          </a:p>
          <a:p>
            <a:pPr marL="171450" indent="-171450">
              <a:buFont typeface="Arial" pitchFamily="34" charset="0"/>
              <a:buChar char="•"/>
            </a:pPr>
            <a:r>
              <a:rPr lang="en-AU" sz="1200" kern="1200" dirty="0" err="1" smtClean="0">
                <a:solidFill>
                  <a:schemeClr val="tx1"/>
                </a:solidFill>
                <a:effectLst/>
                <a:latin typeface="+mn-lt"/>
                <a:ea typeface="+mn-ea"/>
                <a:cs typeface="+mn-cs"/>
              </a:rPr>
              <a:t>Vidovich’s</a:t>
            </a:r>
            <a:r>
              <a:rPr lang="en-AU" sz="1200" kern="1200" dirty="0" smtClean="0">
                <a:solidFill>
                  <a:schemeClr val="tx1"/>
                </a:solidFill>
                <a:effectLst/>
                <a:latin typeface="+mn-lt"/>
                <a:ea typeface="+mn-ea"/>
                <a:cs typeface="+mn-cs"/>
              </a:rPr>
              <a:t> model addresses state-centred constraints, at the same time, emphasizing the important role of empirical studies at the micro-level to also understand agency of policy actors throughout the entire policy process. </a:t>
            </a:r>
          </a:p>
          <a:p>
            <a:pPr marL="171450" indent="-171450">
              <a:buFont typeface="Arial" pitchFamily="34" charset="0"/>
              <a:buChar char="•"/>
            </a:pPr>
            <a:r>
              <a:rPr lang="en-AU" sz="1200" kern="1200" dirty="0" smtClean="0">
                <a:solidFill>
                  <a:schemeClr val="tx1"/>
                </a:solidFill>
                <a:effectLst/>
                <a:latin typeface="+mn-lt"/>
                <a:ea typeface="+mn-ea"/>
                <a:cs typeface="+mn-cs"/>
              </a:rPr>
              <a:t>Vidovich (2007) highlighted the inter-linkages between different levels and contexts of the policy process as a modification to Ball’s (1994) policy cycle approach.</a:t>
            </a:r>
          </a:p>
          <a:p>
            <a:pPr marL="171450" indent="-171450">
              <a:buFont typeface="Arial" pitchFamily="34" charset="0"/>
              <a:buChar char="•"/>
            </a:pPr>
            <a:r>
              <a:rPr lang="en-GB" sz="1200" kern="1200" dirty="0" smtClean="0">
                <a:solidFill>
                  <a:schemeClr val="tx1"/>
                </a:solidFill>
                <a:effectLst/>
                <a:latin typeface="+mn-lt"/>
                <a:ea typeface="+mn-ea"/>
                <a:cs typeface="+mn-cs"/>
              </a:rPr>
              <a:t>The model spans the macro-, </a:t>
            </a:r>
            <a:r>
              <a:rPr lang="en-GB" sz="1200" kern="1200" dirty="0" err="1" smtClean="0">
                <a:solidFill>
                  <a:schemeClr val="tx1"/>
                </a:solidFill>
                <a:effectLst/>
                <a:latin typeface="+mn-lt"/>
                <a:ea typeface="+mn-ea"/>
                <a:cs typeface="+mn-cs"/>
              </a:rPr>
              <a:t>meso</a:t>
            </a:r>
            <a:r>
              <a:rPr lang="en-GB" sz="1200" kern="1200" dirty="0" smtClean="0">
                <a:solidFill>
                  <a:schemeClr val="tx1"/>
                </a:solidFill>
                <a:effectLst/>
                <a:latin typeface="+mn-lt"/>
                <a:ea typeface="+mn-ea"/>
                <a:cs typeface="+mn-cs"/>
              </a:rPr>
              <a:t>- and micro-levels of the policy trajectory. </a:t>
            </a:r>
          </a:p>
          <a:p>
            <a:pPr marL="171450" indent="-171450">
              <a:buFont typeface="Arial" pitchFamily="34" charset="0"/>
              <a:buChar char="•"/>
            </a:pPr>
            <a:r>
              <a:rPr lang="en-GB" sz="1200" kern="1200" dirty="0" smtClean="0">
                <a:solidFill>
                  <a:schemeClr val="tx1"/>
                </a:solidFill>
                <a:effectLst/>
                <a:latin typeface="+mn-lt"/>
                <a:ea typeface="+mn-ea"/>
                <a:cs typeface="+mn-cs"/>
              </a:rPr>
              <a:t>The macro-level influences are considered as the global and international influences on the policy process. </a:t>
            </a:r>
          </a:p>
          <a:p>
            <a:pPr marL="171450" indent="-171450">
              <a:buFont typeface="Arial" pitchFamily="34" charset="0"/>
              <a:buChar char="•"/>
            </a:pPr>
            <a:r>
              <a:rPr lang="en-GB" sz="1200" kern="1200" dirty="0" smtClean="0">
                <a:solidFill>
                  <a:schemeClr val="tx1"/>
                </a:solidFill>
                <a:effectLst/>
                <a:latin typeface="+mn-lt"/>
                <a:ea typeface="+mn-ea"/>
                <a:cs typeface="+mn-cs"/>
              </a:rPr>
              <a:t>Localised contexts, cultural and historical backgrounds, geographical contexts and socioeconomic status are possible micro-level influences. </a:t>
            </a:r>
            <a:r>
              <a:rPr lang="en-AU" sz="1200" kern="1200" dirty="0" smtClean="0">
                <a:solidFill>
                  <a:schemeClr val="tx1"/>
                </a:solidFill>
                <a:effectLst/>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Figure depicts that a complex array of interactions of influences and text production are occurring at different levels simultaneously giving rise to multiple practices/effects.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Some of these effects can become influence factors again at the three different levels of the policy trajectory. </a:t>
            </a:r>
            <a:endParaRPr lang="en-US" sz="1200" kern="1200" dirty="0" smtClean="0">
              <a:solidFill>
                <a:schemeClr val="tx1"/>
              </a:solidFill>
              <a:effectLst/>
              <a:latin typeface="+mn-lt"/>
              <a:ea typeface="+mn-ea"/>
              <a:cs typeface="+mn-cs"/>
            </a:endParaRPr>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19</a:t>
            </a:fld>
            <a:endParaRPr lang="en-US"/>
          </a:p>
        </p:txBody>
      </p:sp>
    </p:spTree>
    <p:extLst>
      <p:ext uri="{BB962C8B-B14F-4D97-AF65-F5344CB8AC3E}">
        <p14:creationId xmlns:p14="http://schemas.microsoft.com/office/powerpoint/2010/main" val="1712067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200" kern="1200" dirty="0" smtClean="0">
                <a:solidFill>
                  <a:schemeClr val="tx1"/>
                </a:solidFill>
                <a:effectLst/>
                <a:latin typeface="+mn-lt"/>
                <a:ea typeface="+mn-ea"/>
                <a:cs typeface="+mn-cs"/>
              </a:rPr>
              <a:t>The conceptual framework to be used in this study is the ‘policy trajectory’ approach that is derived from the critical theory paradigm and</a:t>
            </a:r>
            <a:r>
              <a:rPr lang="en-AU" sz="1200" kern="1200" baseline="0" dirty="0" smtClean="0">
                <a:solidFill>
                  <a:schemeClr val="tx1"/>
                </a:solidFill>
                <a:effectLst/>
                <a:latin typeface="+mn-lt"/>
                <a:ea typeface="+mn-ea"/>
                <a:cs typeface="+mn-cs"/>
              </a:rPr>
              <a:t> Post-structuralism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200" kern="1200" baseline="0" dirty="0" smtClean="0">
                <a:solidFill>
                  <a:schemeClr val="tx1"/>
                </a:solidFill>
                <a:effectLst/>
                <a:latin typeface="+mn-lt"/>
                <a:ea typeface="+mn-ea"/>
                <a:cs typeface="+mn-cs"/>
              </a:rPr>
              <a:t>Most of u know a trajectory as </a:t>
            </a:r>
            <a:r>
              <a:rPr lang="en-US" dirty="0" smtClean="0"/>
              <a:t>the path taken by a heavenly body on it’s orbit. In policy terms it is defined as the process through which the policy process takes place. This incorporates the different</a:t>
            </a:r>
            <a:r>
              <a:rPr lang="en-US" baseline="0" dirty="0" smtClean="0"/>
              <a:t> contexts as well as the levels.</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Both critical</a:t>
            </a:r>
            <a:r>
              <a:rPr lang="en-US" sz="1200" kern="1200" baseline="0" dirty="0" smtClean="0">
                <a:solidFill>
                  <a:schemeClr val="tx1"/>
                </a:solidFill>
                <a:effectLst/>
                <a:latin typeface="+mn-lt"/>
                <a:ea typeface="+mn-ea"/>
                <a:cs typeface="+mn-cs"/>
              </a:rPr>
              <a:t> theory and </a:t>
            </a:r>
            <a:r>
              <a:rPr lang="en-US" sz="1200" kern="1200" dirty="0" smtClean="0">
                <a:solidFill>
                  <a:schemeClr val="tx1"/>
                </a:solidFill>
                <a:effectLst/>
                <a:latin typeface="+mn-lt"/>
                <a:ea typeface="+mn-ea"/>
                <a:cs typeface="+mn-cs"/>
              </a:rPr>
              <a:t>post-structuralism are concerned with power but they conceive of it in different ways:</a:t>
            </a:r>
            <a:endParaRPr lang="en-US" dirty="0" smtClean="0"/>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Critical theory – focuses on the</a:t>
            </a:r>
            <a:r>
              <a:rPr lang="en-US" sz="1200" kern="1200" baseline="0" dirty="0" smtClean="0">
                <a:solidFill>
                  <a:schemeClr val="tx1"/>
                </a:solidFill>
                <a:effectLst/>
                <a:latin typeface="+mn-lt"/>
                <a:ea typeface="+mn-ea"/>
                <a:cs typeface="+mn-cs"/>
              </a:rPr>
              <a:t> big picture, the</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rPr>
              <a:t>macro</a:t>
            </a:r>
            <a:r>
              <a:rPr lang="en-US" sz="1200" kern="1200" dirty="0" smtClean="0">
                <a:solidFill>
                  <a:schemeClr val="tx1"/>
                </a:solidFill>
                <a:effectLst/>
                <a:latin typeface="+mn-lt"/>
                <a:ea typeface="+mn-ea"/>
                <a:cs typeface="+mn-cs"/>
              </a:rPr>
              <a:t>  –  some groups in society have more power than others e.g. the policy elite in government who set policy agendas. In education, this theory is  concerned to see if policies  can help the disadvantaged students.</a:t>
            </a:r>
            <a:endParaRPr lang="en-US" dirty="0" smtClean="0"/>
          </a:p>
          <a:p>
            <a:pPr marL="628650" lvl="1" indent="-171450">
              <a:buFont typeface="Arial" panose="020B0604020202020204" pitchFamily="34" charset="0"/>
              <a:buChar char="•"/>
            </a:pPr>
            <a:r>
              <a:rPr lang="en-US" sz="1200" kern="1200" dirty="0" err="1" smtClean="0">
                <a:solidFill>
                  <a:schemeClr val="tx1"/>
                </a:solidFill>
                <a:effectLst/>
                <a:latin typeface="+mn-lt"/>
                <a:ea typeface="+mn-ea"/>
                <a:cs typeface="+mn-cs"/>
              </a:rPr>
              <a:t>Poststructuralism</a:t>
            </a:r>
            <a:r>
              <a:rPr lang="en-US" sz="1200" kern="1200" dirty="0" smtClean="0">
                <a:solidFill>
                  <a:schemeClr val="tx1"/>
                </a:solidFill>
                <a:effectLst/>
                <a:latin typeface="+mn-lt"/>
                <a:ea typeface="+mn-ea"/>
                <a:cs typeface="+mn-cs"/>
              </a:rPr>
              <a:t> – the focus is on the </a:t>
            </a:r>
            <a:r>
              <a:rPr lang="en-US" sz="1200" u="sng" kern="1200" dirty="0" smtClean="0">
                <a:solidFill>
                  <a:schemeClr val="tx1"/>
                </a:solidFill>
                <a:effectLst/>
                <a:latin typeface="+mn-lt"/>
                <a:ea typeface="+mn-ea"/>
                <a:cs typeface="+mn-cs"/>
              </a:rPr>
              <a:t>micro</a:t>
            </a:r>
            <a:r>
              <a:rPr lang="en-US" sz="1200" kern="1200" dirty="0" smtClean="0">
                <a:solidFill>
                  <a:schemeClr val="tx1"/>
                </a:solidFill>
                <a:effectLst/>
                <a:latin typeface="+mn-lt"/>
                <a:ea typeface="+mn-ea"/>
                <a:cs typeface="+mn-cs"/>
              </a:rPr>
              <a:t>  or ‘little picture’–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power circulates at the micro level and can play out differently in different contexts. In education, this theory highlights that policies will play out in various ways depending on the place and time.</a:t>
            </a:r>
            <a:endParaRPr lang="en-US" dirty="0" smtClean="0"/>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key advantage of using both theories  is that your policy analysis can span macro to micro levels of the policy trajectory (</a:t>
            </a:r>
            <a:r>
              <a:rPr lang="en-US" sz="1200" kern="1200" dirty="0" err="1" smtClean="0">
                <a:solidFill>
                  <a:schemeClr val="tx1"/>
                </a:solidFill>
                <a:effectLst/>
                <a:latin typeface="+mn-lt"/>
                <a:ea typeface="+mn-ea"/>
                <a:cs typeface="+mn-cs"/>
              </a:rPr>
              <a:t>ie</a:t>
            </a:r>
            <a:r>
              <a:rPr lang="en-US" sz="1200" kern="1200" dirty="0" smtClean="0">
                <a:solidFill>
                  <a:schemeClr val="tx1"/>
                </a:solidFill>
                <a:effectLst/>
                <a:latin typeface="+mn-lt"/>
                <a:ea typeface="+mn-ea"/>
                <a:cs typeface="+mn-cs"/>
              </a:rPr>
              <a:t>  from global policy trends, through national policies, to policy practices within educational institutions).</a:t>
            </a:r>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20</a:t>
            </a:fld>
            <a:endParaRPr lang="en-US"/>
          </a:p>
        </p:txBody>
      </p:sp>
    </p:spTree>
    <p:extLst>
      <p:ext uri="{BB962C8B-B14F-4D97-AF65-F5344CB8AC3E}">
        <p14:creationId xmlns:p14="http://schemas.microsoft.com/office/powerpoint/2010/main" val="2375521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sz="1200" kern="1200" dirty="0" smtClean="0">
                <a:solidFill>
                  <a:schemeClr val="tx1"/>
                </a:solidFill>
                <a:effectLst/>
                <a:latin typeface="+mn-lt"/>
                <a:ea typeface="+mn-ea"/>
                <a:cs typeface="+mn-cs"/>
              </a:rPr>
              <a:t>Anybody who has been a part of the policy process and is still alive is a possible participant of this study. </a:t>
            </a:r>
          </a:p>
          <a:p>
            <a:pPr marL="171450" indent="-171450">
              <a:buFont typeface="Arial" pitchFamily="34" charset="0"/>
              <a:buChar char="•"/>
            </a:pPr>
            <a:r>
              <a:rPr lang="en-GB" sz="1200" kern="1200" dirty="0" smtClean="0">
                <a:solidFill>
                  <a:schemeClr val="tx1"/>
                </a:solidFill>
                <a:effectLst/>
                <a:latin typeface="+mn-lt"/>
                <a:ea typeface="+mn-ea"/>
                <a:cs typeface="+mn-cs"/>
              </a:rPr>
              <a:t>It is the researcher’s aim to conduct semi-structured in-depth interviews with various policy actors in, and connected with, the Maldivian education system during the latter part of the time period 1900 – 2015.  </a:t>
            </a:r>
          </a:p>
          <a:p>
            <a:pPr marL="171450" indent="-171450">
              <a:buFont typeface="Arial" pitchFamily="34" charset="0"/>
              <a:buChar char="•"/>
            </a:pPr>
            <a:r>
              <a:rPr lang="en-GB" sz="1200" kern="1200" dirty="0" smtClean="0">
                <a:solidFill>
                  <a:schemeClr val="tx1"/>
                </a:solidFill>
                <a:effectLst/>
                <a:latin typeface="+mn-lt"/>
                <a:ea typeface="+mn-ea"/>
                <a:cs typeface="+mn-cs"/>
              </a:rPr>
              <a:t>This could include former and present ministers, deputy ministers, school heads, teachers, parents, students, as well as local authority representatives and relevant ‘outsiders’ with links to the education system as a whole. </a:t>
            </a:r>
          </a:p>
          <a:p>
            <a:pPr marL="171450" indent="-171450">
              <a:buFont typeface="Arial" pitchFamily="34" charset="0"/>
              <a:buChar char="•"/>
            </a:pPr>
            <a:r>
              <a:rPr lang="en-GB" sz="1200" kern="1200" dirty="0" smtClean="0">
                <a:solidFill>
                  <a:schemeClr val="tx1"/>
                </a:solidFill>
                <a:effectLst/>
                <a:latin typeface="+mn-lt"/>
                <a:ea typeface="+mn-ea"/>
                <a:cs typeface="+mn-cs"/>
              </a:rPr>
              <a:t>Interviews with these participants will provide data parallel to the document analysis for recent decades, but for the period earlier in the 20</a:t>
            </a:r>
            <a:r>
              <a:rPr lang="en-GB" sz="1200" kern="1200" baseline="30000" dirty="0" smtClean="0">
                <a:solidFill>
                  <a:schemeClr val="tx1"/>
                </a:solidFill>
                <a:effectLst/>
                <a:latin typeface="+mn-lt"/>
                <a:ea typeface="+mn-ea"/>
                <a:cs typeface="+mn-cs"/>
              </a:rPr>
              <a:t>th</a:t>
            </a:r>
            <a:r>
              <a:rPr lang="en-GB" sz="1200" kern="1200" dirty="0" smtClean="0">
                <a:solidFill>
                  <a:schemeClr val="tx1"/>
                </a:solidFill>
                <a:effectLst/>
                <a:latin typeface="+mn-lt"/>
                <a:ea typeface="+mn-ea"/>
                <a:cs typeface="+mn-cs"/>
              </a:rPr>
              <a:t> century, documents will provide the sole source of data. </a:t>
            </a:r>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21</a:t>
            </a:fld>
            <a:endParaRPr lang="en-US"/>
          </a:p>
        </p:txBody>
      </p:sp>
    </p:spTree>
    <p:extLst>
      <p:ext uri="{BB962C8B-B14F-4D97-AF65-F5344CB8AC3E}">
        <p14:creationId xmlns:p14="http://schemas.microsoft.com/office/powerpoint/2010/main" val="3720077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Documents on educational policy may not be readily available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I intend to identify policies of that period on documents extant as well as by interviewing those policy actors still living.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For completeness and for a fuller appreciation of the policy, the study includes the period from 1900 to 2015</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22</a:t>
            </a:fld>
            <a:endParaRPr lang="en-US"/>
          </a:p>
        </p:txBody>
      </p:sp>
    </p:spTree>
    <p:extLst>
      <p:ext uri="{BB962C8B-B14F-4D97-AF65-F5344CB8AC3E}">
        <p14:creationId xmlns:p14="http://schemas.microsoft.com/office/powerpoint/2010/main" val="2948220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5520AF-37E1-49FA-802E-45593B24DC7A}" type="slidenum">
              <a:rPr lang="en-US" smtClean="0"/>
              <a:t>23</a:t>
            </a:fld>
            <a:endParaRPr lang="en-US"/>
          </a:p>
        </p:txBody>
      </p:sp>
    </p:spTree>
    <p:extLst>
      <p:ext uri="{BB962C8B-B14F-4D97-AF65-F5344CB8AC3E}">
        <p14:creationId xmlns:p14="http://schemas.microsoft.com/office/powerpoint/2010/main" val="1791657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DBAA33-FD5B-4DB4-B6BD-903B8C09BFE2}" type="datetimeFigureOut">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3663864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DBAA33-FD5B-4DB4-B6BD-903B8C09BFE2}" type="datetimeFigureOut">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1091861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DBAA33-FD5B-4DB4-B6BD-903B8C09BFE2}" type="datetimeFigureOut">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1175296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DBAA33-FD5B-4DB4-B6BD-903B8C09BFE2}" type="datetimeFigureOut">
              <a:rPr lang="en-US" smtClean="0"/>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3792480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DBAA33-FD5B-4DB4-B6BD-903B8C09BFE2}" type="datetimeFigureOut">
              <a:rPr lang="en-US" smtClean="0"/>
              <a:t>4/21/2014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1608352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DBAA33-FD5B-4DB4-B6BD-903B8C09BFE2}" type="datetimeFigureOut">
              <a:rPr lang="en-US" smtClean="0"/>
              <a:t>4/21/2014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755186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BAA33-FD5B-4DB4-B6BD-903B8C09BFE2}" type="datetimeFigureOut">
              <a:rPr lang="en-US" smtClean="0"/>
              <a:t>4/21/2014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2533784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BAA33-FD5B-4DB4-B6BD-903B8C09BFE2}" type="datetimeFigureOut">
              <a:rPr lang="en-US" smtClean="0"/>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91363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BAA33-FD5B-4DB4-B6BD-903B8C09BFE2}" type="datetimeFigureOut">
              <a:rPr lang="en-US" smtClean="0"/>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262594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DBAA33-FD5B-4DB4-B6BD-903B8C09BFE2}" type="datetimeFigureOut">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1959618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DBAA33-FD5B-4DB4-B6BD-903B8C09BFE2}" type="datetimeFigureOut">
              <a:rPr lang="en-US" smtClean="0"/>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F7C1C-BAA4-43DA-88E9-53D702CBF584}" type="slidenum">
              <a:rPr lang="en-US" smtClean="0"/>
              <a:t>‹#›</a:t>
            </a:fld>
            <a:endParaRPr lang="en-US"/>
          </a:p>
        </p:txBody>
      </p:sp>
    </p:spTree>
    <p:extLst>
      <p:ext uri="{BB962C8B-B14F-4D97-AF65-F5344CB8AC3E}">
        <p14:creationId xmlns:p14="http://schemas.microsoft.com/office/powerpoint/2010/main" val="843087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BDBAA33-FD5B-4DB4-B6BD-903B8C09BFE2}" type="datetimeFigureOut">
              <a:rPr lang="en-US" smtClean="0"/>
              <a:t>4/21/2014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D3F7C1C-BAA4-43DA-88E9-53D702CBF584}" type="slidenum">
              <a:rPr lang="en-US" smtClean="0"/>
              <a:t>‹#›</a:t>
            </a:fld>
            <a:endParaRPr lang="en-US"/>
          </a:p>
        </p:txBody>
      </p:sp>
    </p:spTree>
    <p:extLst>
      <p:ext uri="{BB962C8B-B14F-4D97-AF65-F5344CB8AC3E}">
        <p14:creationId xmlns:p14="http://schemas.microsoft.com/office/powerpoint/2010/main" val="685987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90550"/>
            <a:ext cx="7772400" cy="3200399"/>
          </a:xfrm>
        </p:spPr>
        <p:txBody>
          <a:bodyPr>
            <a:noAutofit/>
          </a:bodyPr>
          <a:lstStyle/>
          <a:p>
            <a:pPr>
              <a:spcBef>
                <a:spcPct val="20000"/>
              </a:spcBef>
            </a:pPr>
            <a:r>
              <a:rPr lang="en-AU" b="1" dirty="0">
                <a:solidFill>
                  <a:srgbClr val="92D050"/>
                </a:solidFill>
                <a:effectLst>
                  <a:outerShdw blurRad="38100" dist="38100" dir="2700000" algn="tl">
                    <a:srgbClr val="000000">
                      <a:alpha val="43137"/>
                    </a:srgbClr>
                  </a:outerShdw>
                </a:effectLst>
                <a:latin typeface="Garamond Premr Pro Smbd" pitchFamily="18" charset="0"/>
                <a:ea typeface="+mn-ea"/>
                <a:cs typeface="+mn-cs"/>
              </a:rPr>
              <a:t>Policy Processes in the Evolution of Education in the Maldives:</a:t>
            </a:r>
            <a:endParaRPr lang="en-US" b="1" dirty="0">
              <a:solidFill>
                <a:srgbClr val="92D050"/>
              </a:solidFill>
              <a:effectLst>
                <a:outerShdw blurRad="38100" dist="38100" dir="2700000" algn="tl">
                  <a:srgbClr val="000000">
                    <a:alpha val="43137"/>
                  </a:srgbClr>
                </a:outerShdw>
              </a:effectLst>
              <a:latin typeface="Garamond Premr Pro Smbd" pitchFamily="18" charset="0"/>
              <a:ea typeface="+mn-ea"/>
              <a:cs typeface="+mn-cs"/>
            </a:endParaRPr>
          </a:p>
        </p:txBody>
      </p:sp>
      <p:sp>
        <p:nvSpPr>
          <p:cNvPr id="3" name="Subtitle 2"/>
          <p:cNvSpPr>
            <a:spLocks noGrp="1"/>
          </p:cNvSpPr>
          <p:nvPr>
            <p:ph type="subTitle" idx="1"/>
          </p:nvPr>
        </p:nvSpPr>
        <p:spPr>
          <a:xfrm>
            <a:off x="1524000" y="3028950"/>
            <a:ext cx="6400800" cy="784274"/>
          </a:xfrm>
        </p:spPr>
        <p:txBody>
          <a:bodyPr>
            <a:normAutofit/>
          </a:bodyPr>
          <a:lstStyle/>
          <a:p>
            <a:r>
              <a:rPr lang="en-AU" sz="3600" dirty="0">
                <a:solidFill>
                  <a:srgbClr val="92D050"/>
                </a:solidFill>
                <a:effectLst>
                  <a:outerShdw blurRad="38100" dist="38100" dir="2700000" algn="tl">
                    <a:srgbClr val="000000">
                      <a:alpha val="43137"/>
                    </a:srgbClr>
                  </a:outerShdw>
                </a:effectLst>
                <a:latin typeface="Garamond Premr Pro Smbd" pitchFamily="18" charset="0"/>
              </a:rPr>
              <a:t>1900–2015</a:t>
            </a:r>
            <a:endParaRPr lang="en-US" sz="3600" dirty="0">
              <a:solidFill>
                <a:srgbClr val="92D050"/>
              </a:solidFill>
              <a:effectLst>
                <a:outerShdw blurRad="38100" dist="38100" dir="2700000" algn="tl">
                  <a:srgbClr val="000000">
                    <a:alpha val="43137"/>
                  </a:srgbClr>
                </a:outerShdw>
              </a:effectLst>
              <a:latin typeface="Garamond Premr Pro Smbd" pitchFamily="18" charset="0"/>
            </a:endParaRPr>
          </a:p>
        </p:txBody>
      </p:sp>
    </p:spTree>
    <p:extLst>
      <p:ext uri="{BB962C8B-B14F-4D97-AF65-F5344CB8AC3E}">
        <p14:creationId xmlns:p14="http://schemas.microsoft.com/office/powerpoint/2010/main" val="1500699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361424" y="1276350"/>
            <a:ext cx="8381999" cy="2382941"/>
          </a:xfrm>
          <a:prstGeom prst="rightArrow">
            <a:avLst/>
          </a:prstGeom>
          <a:gradFill flip="none" rotWithShape="1">
            <a:gsLst>
              <a:gs pos="0">
                <a:srgbClr val="336600">
                  <a:lumMod val="43000"/>
                  <a:alpha val="0"/>
                </a:srgbClr>
              </a:gs>
              <a:gs pos="50000">
                <a:schemeClr val="accent3">
                  <a:lumMod val="50000"/>
                </a:schemeClr>
              </a:gs>
              <a:gs pos="100000">
                <a:schemeClr val="accent3">
                  <a:lumMod val="50000"/>
                </a:schemeClr>
              </a:gs>
            </a:gsLst>
            <a:lin ang="0" scaled="1"/>
            <a:tileRect/>
          </a:gra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 name="Oval 5"/>
          <p:cNvSpPr/>
          <p:nvPr/>
        </p:nvSpPr>
        <p:spPr>
          <a:xfrm>
            <a:off x="591396" y="2059091"/>
            <a:ext cx="876300" cy="85364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1</a:t>
            </a:r>
            <a:endParaRPr lang="en-US" dirty="0"/>
          </a:p>
        </p:txBody>
      </p:sp>
      <p:sp>
        <p:nvSpPr>
          <p:cNvPr id="8" name="TextBox 7"/>
          <p:cNvSpPr txBox="1"/>
          <p:nvPr/>
        </p:nvSpPr>
        <p:spPr>
          <a:xfrm>
            <a:off x="393621" y="3797790"/>
            <a:ext cx="1447800" cy="338554"/>
          </a:xfrm>
          <a:prstGeom prst="rect">
            <a:avLst/>
          </a:prstGeom>
          <a:noFill/>
        </p:spPr>
        <p:txBody>
          <a:bodyPr wrap="square" rtlCol="0">
            <a:spAutoFit/>
          </a:bodyPr>
          <a:lstStyle/>
          <a:p>
            <a:r>
              <a:rPr lang="en-US" altLang="en-US" sz="1600" b="1" dirty="0">
                <a:solidFill>
                  <a:srgbClr val="92D050"/>
                </a:solidFill>
                <a:latin typeface="Arial" pitchFamily="34" charset="0"/>
                <a:ea typeface="Microsoft YaHei" pitchFamily="34" charset="-122"/>
                <a:cs typeface="Arial" pitchFamily="34" charset="0"/>
              </a:rPr>
              <a:t>Introduction</a:t>
            </a:r>
            <a:endParaRPr lang="en-US" sz="1600" b="1" dirty="0">
              <a:latin typeface="Arial" pitchFamily="34" charset="0"/>
              <a:cs typeface="Arial" pitchFamily="34" charset="0"/>
            </a:endParaRPr>
          </a:p>
        </p:txBody>
      </p:sp>
      <p:sp>
        <p:nvSpPr>
          <p:cNvPr id="9" name="Oval 8"/>
          <p:cNvSpPr/>
          <p:nvPr/>
        </p:nvSpPr>
        <p:spPr>
          <a:xfrm>
            <a:off x="2160188" y="2041000"/>
            <a:ext cx="880593" cy="85364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2</a:t>
            </a:r>
            <a:endParaRPr lang="en-US" dirty="0"/>
          </a:p>
        </p:txBody>
      </p:sp>
      <p:sp>
        <p:nvSpPr>
          <p:cNvPr id="10" name="Oval 9"/>
          <p:cNvSpPr/>
          <p:nvPr/>
        </p:nvSpPr>
        <p:spPr>
          <a:xfrm>
            <a:off x="3992272" y="2062579"/>
            <a:ext cx="880593" cy="85364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3</a:t>
            </a:r>
            <a:endParaRPr lang="en-US" dirty="0"/>
          </a:p>
        </p:txBody>
      </p:sp>
      <p:sp>
        <p:nvSpPr>
          <p:cNvPr id="11" name="Oval 10"/>
          <p:cNvSpPr/>
          <p:nvPr/>
        </p:nvSpPr>
        <p:spPr>
          <a:xfrm>
            <a:off x="5716594" y="2041000"/>
            <a:ext cx="880593" cy="85364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4</a:t>
            </a:r>
            <a:endParaRPr lang="en-US" dirty="0"/>
          </a:p>
        </p:txBody>
      </p:sp>
      <p:sp>
        <p:nvSpPr>
          <p:cNvPr id="12" name="Oval 11"/>
          <p:cNvSpPr/>
          <p:nvPr/>
        </p:nvSpPr>
        <p:spPr>
          <a:xfrm>
            <a:off x="7295624" y="2059091"/>
            <a:ext cx="876299" cy="85364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5</a:t>
            </a:r>
            <a:endParaRPr lang="en-US" dirty="0"/>
          </a:p>
        </p:txBody>
      </p:sp>
      <p:sp>
        <p:nvSpPr>
          <p:cNvPr id="14" name="TextBox 13"/>
          <p:cNvSpPr txBox="1">
            <a:spLocks noChangeArrowheads="1"/>
          </p:cNvSpPr>
          <p:nvPr/>
        </p:nvSpPr>
        <p:spPr bwMode="auto">
          <a:xfrm>
            <a:off x="247486" y="133350"/>
            <a:ext cx="374478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0000"/>
              </a:lnSpc>
              <a:spcBef>
                <a:spcPct val="50000"/>
              </a:spcBef>
            </a:pPr>
            <a:r>
              <a:rPr lang="en-US" altLang="zh-CN" sz="4000" b="1" dirty="0" smtClean="0">
                <a:solidFill>
                  <a:srgbClr val="92D050"/>
                </a:solidFill>
                <a:effectLst>
                  <a:outerShdw blurRad="38100" dist="38100" dir="2700000" algn="tl">
                    <a:srgbClr val="000000">
                      <a:alpha val="43137"/>
                    </a:srgbClr>
                  </a:outerShdw>
                </a:effectLst>
                <a:latin typeface="Garamond Premr Pro Smbd" pitchFamily="18" charset="0"/>
                <a:ea typeface="Microsoft YaHei" pitchFamily="34" charset="-122"/>
              </a:rPr>
              <a:t>Outline</a:t>
            </a:r>
            <a:endParaRPr lang="zh-CN" altLang="en-US" sz="4000" b="1" dirty="0">
              <a:solidFill>
                <a:srgbClr val="92D050"/>
              </a:solidFill>
              <a:effectLst>
                <a:outerShdw blurRad="38100" dist="38100" dir="2700000" algn="tl">
                  <a:srgbClr val="000000">
                    <a:alpha val="43137"/>
                  </a:srgbClr>
                </a:outerShdw>
              </a:effectLst>
              <a:latin typeface="Garamond Premr Pro Smbd" pitchFamily="18" charset="0"/>
              <a:ea typeface="Microsoft YaHei" pitchFamily="34" charset="-122"/>
            </a:endParaRPr>
          </a:p>
        </p:txBody>
      </p:sp>
      <p:sp>
        <p:nvSpPr>
          <p:cNvPr id="15" name="Rectangle 14"/>
          <p:cNvSpPr/>
          <p:nvPr/>
        </p:nvSpPr>
        <p:spPr>
          <a:xfrm>
            <a:off x="2028148" y="3633815"/>
            <a:ext cx="1189748" cy="584775"/>
          </a:xfrm>
          <a:prstGeom prst="rect">
            <a:avLst/>
          </a:prstGeom>
        </p:spPr>
        <p:txBody>
          <a:bodyPr wrap="none">
            <a:spAutoFit/>
          </a:bodyPr>
          <a:lstStyle/>
          <a:p>
            <a:pPr algn="ctr"/>
            <a:r>
              <a:rPr lang="en-US" altLang="zh-CN" sz="1600" b="1" dirty="0">
                <a:solidFill>
                  <a:srgbClr val="92D050"/>
                </a:solidFill>
                <a:latin typeface="Arial" pitchFamily="34" charset="0"/>
                <a:ea typeface="Microsoft YaHei" pitchFamily="34" charset="-122"/>
                <a:cs typeface="Arial" pitchFamily="34" charset="0"/>
              </a:rPr>
              <a:t>Literature </a:t>
            </a:r>
            <a:endParaRPr lang="en-US" altLang="zh-CN" sz="1600" b="1" dirty="0" smtClean="0">
              <a:solidFill>
                <a:srgbClr val="92D050"/>
              </a:solidFill>
              <a:latin typeface="Arial" pitchFamily="34" charset="0"/>
              <a:ea typeface="Microsoft YaHei" pitchFamily="34" charset="-122"/>
              <a:cs typeface="Arial" pitchFamily="34" charset="0"/>
            </a:endParaRPr>
          </a:p>
          <a:p>
            <a:pPr algn="ctr"/>
            <a:r>
              <a:rPr lang="en-US" altLang="zh-CN" sz="1600" b="1" dirty="0" smtClean="0">
                <a:solidFill>
                  <a:srgbClr val="92D050"/>
                </a:solidFill>
                <a:latin typeface="Arial" pitchFamily="34" charset="0"/>
                <a:ea typeface="Microsoft YaHei" pitchFamily="34" charset="-122"/>
                <a:cs typeface="Arial" pitchFamily="34" charset="0"/>
              </a:rPr>
              <a:t>Review</a:t>
            </a:r>
            <a:endParaRPr lang="en-US" altLang="en-US" sz="1600" b="1" dirty="0">
              <a:solidFill>
                <a:srgbClr val="92D050"/>
              </a:solidFill>
              <a:latin typeface="Arial" pitchFamily="34" charset="0"/>
              <a:ea typeface="Microsoft YaHei" pitchFamily="34" charset="-122"/>
              <a:cs typeface="Arial" pitchFamily="34" charset="0"/>
            </a:endParaRPr>
          </a:p>
        </p:txBody>
      </p:sp>
      <p:sp>
        <p:nvSpPr>
          <p:cNvPr id="16" name="Rectangle 15"/>
          <p:cNvSpPr/>
          <p:nvPr/>
        </p:nvSpPr>
        <p:spPr>
          <a:xfrm>
            <a:off x="3887892" y="3659291"/>
            <a:ext cx="1164100" cy="584775"/>
          </a:xfrm>
          <a:prstGeom prst="rect">
            <a:avLst/>
          </a:prstGeom>
        </p:spPr>
        <p:txBody>
          <a:bodyPr wrap="none">
            <a:spAutoFit/>
          </a:bodyPr>
          <a:lstStyle/>
          <a:p>
            <a:pPr algn="ctr"/>
            <a:r>
              <a:rPr lang="en-US" altLang="zh-CN" sz="1600" b="1" dirty="0">
                <a:solidFill>
                  <a:srgbClr val="92D050"/>
                </a:solidFill>
                <a:latin typeface="Arial" pitchFamily="34" charset="0"/>
                <a:ea typeface="Microsoft YaHei" pitchFamily="34" charset="-122"/>
                <a:cs typeface="Arial" pitchFamily="34" charset="0"/>
              </a:rPr>
              <a:t>Research </a:t>
            </a:r>
            <a:endParaRPr lang="en-US" altLang="zh-CN" sz="1600" b="1" dirty="0" smtClean="0">
              <a:solidFill>
                <a:srgbClr val="92D050"/>
              </a:solidFill>
              <a:latin typeface="Arial" pitchFamily="34" charset="0"/>
              <a:ea typeface="Microsoft YaHei" pitchFamily="34" charset="-122"/>
              <a:cs typeface="Arial" pitchFamily="34" charset="0"/>
            </a:endParaRPr>
          </a:p>
          <a:p>
            <a:pPr algn="ctr"/>
            <a:r>
              <a:rPr lang="en-US" altLang="zh-CN" sz="1600" b="1" dirty="0" smtClean="0">
                <a:solidFill>
                  <a:srgbClr val="92D050"/>
                </a:solidFill>
                <a:latin typeface="Arial" pitchFamily="34" charset="0"/>
                <a:ea typeface="Microsoft YaHei" pitchFamily="34" charset="-122"/>
                <a:cs typeface="Arial" pitchFamily="34" charset="0"/>
              </a:rPr>
              <a:t>Design</a:t>
            </a:r>
            <a:endParaRPr lang="en-US" altLang="en-US" sz="1600" b="1" dirty="0">
              <a:solidFill>
                <a:srgbClr val="92D050"/>
              </a:solidFill>
              <a:latin typeface="Arial" pitchFamily="34" charset="0"/>
              <a:ea typeface="Microsoft YaHei" pitchFamily="34" charset="-122"/>
              <a:cs typeface="Arial" pitchFamily="34" charset="0"/>
            </a:endParaRPr>
          </a:p>
        </p:txBody>
      </p:sp>
      <p:sp>
        <p:nvSpPr>
          <p:cNvPr id="17" name="Rectangle 16"/>
          <p:cNvSpPr/>
          <p:nvPr/>
        </p:nvSpPr>
        <p:spPr>
          <a:xfrm>
            <a:off x="5574840" y="3633814"/>
            <a:ext cx="1164100" cy="584775"/>
          </a:xfrm>
          <a:prstGeom prst="rect">
            <a:avLst/>
          </a:prstGeom>
        </p:spPr>
        <p:txBody>
          <a:bodyPr wrap="none">
            <a:spAutoFit/>
          </a:bodyPr>
          <a:lstStyle/>
          <a:p>
            <a:pPr algn="ctr"/>
            <a:r>
              <a:rPr lang="en-US" altLang="zh-CN" sz="1600" b="1" dirty="0">
                <a:solidFill>
                  <a:srgbClr val="92D050"/>
                </a:solidFill>
                <a:latin typeface="Arial" pitchFamily="34" charset="0"/>
                <a:ea typeface="Microsoft YaHei" pitchFamily="34" charset="-122"/>
                <a:cs typeface="Arial" pitchFamily="34" charset="0"/>
              </a:rPr>
              <a:t>Research </a:t>
            </a:r>
            <a:endParaRPr lang="en-US" altLang="zh-CN" sz="1600" b="1" dirty="0" smtClean="0">
              <a:solidFill>
                <a:srgbClr val="92D050"/>
              </a:solidFill>
              <a:latin typeface="Arial" pitchFamily="34" charset="0"/>
              <a:ea typeface="Microsoft YaHei" pitchFamily="34" charset="-122"/>
              <a:cs typeface="Arial" pitchFamily="34" charset="0"/>
            </a:endParaRPr>
          </a:p>
          <a:p>
            <a:pPr algn="ctr"/>
            <a:r>
              <a:rPr lang="en-US" altLang="zh-CN" sz="1600" b="1" dirty="0" smtClean="0">
                <a:solidFill>
                  <a:srgbClr val="92D050"/>
                </a:solidFill>
                <a:latin typeface="Arial" pitchFamily="34" charset="0"/>
                <a:ea typeface="Microsoft YaHei" pitchFamily="34" charset="-122"/>
                <a:cs typeface="Arial" pitchFamily="34" charset="0"/>
              </a:rPr>
              <a:t>Methods</a:t>
            </a:r>
            <a:endParaRPr lang="en-US" altLang="en-US" sz="1600" b="1" dirty="0">
              <a:solidFill>
                <a:srgbClr val="92D050"/>
              </a:solidFill>
              <a:latin typeface="Arial" pitchFamily="34" charset="0"/>
              <a:ea typeface="Microsoft YaHei" pitchFamily="34" charset="-122"/>
              <a:cs typeface="Arial" pitchFamily="34" charset="0"/>
            </a:endParaRPr>
          </a:p>
        </p:txBody>
      </p:sp>
      <p:sp>
        <p:nvSpPr>
          <p:cNvPr id="18" name="Rectangle 17"/>
          <p:cNvSpPr/>
          <p:nvPr/>
        </p:nvSpPr>
        <p:spPr>
          <a:xfrm>
            <a:off x="7248869" y="3633815"/>
            <a:ext cx="1438214" cy="584775"/>
          </a:xfrm>
          <a:prstGeom prst="rect">
            <a:avLst/>
          </a:prstGeom>
        </p:spPr>
        <p:txBody>
          <a:bodyPr wrap="none">
            <a:spAutoFit/>
          </a:bodyPr>
          <a:lstStyle/>
          <a:p>
            <a:pPr algn="ctr"/>
            <a:r>
              <a:rPr lang="en-US" altLang="zh-CN" sz="1600" b="1" dirty="0" smtClean="0">
                <a:solidFill>
                  <a:srgbClr val="92D050"/>
                </a:solidFill>
                <a:latin typeface="Arial" pitchFamily="34" charset="0"/>
                <a:ea typeface="Microsoft YaHei" pitchFamily="34" charset="-122"/>
                <a:cs typeface="Arial" pitchFamily="34" charset="0"/>
              </a:rPr>
              <a:t>Candidature </a:t>
            </a:r>
          </a:p>
          <a:p>
            <a:pPr algn="ctr"/>
            <a:r>
              <a:rPr lang="en-US" altLang="en-US" sz="1600" b="1" dirty="0" smtClean="0">
                <a:solidFill>
                  <a:srgbClr val="92D050"/>
                </a:solidFill>
                <a:latin typeface="Arial" pitchFamily="34" charset="0"/>
                <a:ea typeface="Microsoft YaHei" pitchFamily="34" charset="-122"/>
                <a:cs typeface="Arial" pitchFamily="34" charset="0"/>
              </a:rPr>
              <a:t>Plan</a:t>
            </a:r>
            <a:endParaRPr lang="en-US" altLang="en-US" sz="1600" b="1" dirty="0">
              <a:solidFill>
                <a:srgbClr val="92D050"/>
              </a:solidFill>
              <a:latin typeface="Arial" pitchFamily="34" charset="0"/>
              <a:ea typeface="Microsoft YaHei" pitchFamily="34" charset="-122"/>
              <a:cs typeface="Arial" pitchFamily="34" charset="0"/>
            </a:endParaRPr>
          </a:p>
        </p:txBody>
      </p:sp>
    </p:spTree>
    <p:extLst>
      <p:ext uri="{BB962C8B-B14F-4D97-AF65-F5344CB8AC3E}">
        <p14:creationId xmlns:p14="http://schemas.microsoft.com/office/powerpoint/2010/main" val="3299949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9" grpId="0" animBg="1"/>
      <p:bldP spid="10" grpId="0" animBg="1"/>
      <p:bldP spid="11" grpId="0" animBg="1"/>
      <p:bldP spid="12" grpId="0" animBg="1"/>
      <p:bldP spid="15" grpId="0"/>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504950"/>
            <a:ext cx="7467600" cy="2590800"/>
          </a:xfrm>
        </p:spPr>
        <p:txBody>
          <a:bodyPr>
            <a:normAutofit fontScale="92500" lnSpcReduction="20000"/>
          </a:bodyPr>
          <a:lstStyle/>
          <a:p>
            <a:pPr marL="0" indent="0">
              <a:lnSpc>
                <a:spcPct val="110000"/>
              </a:lnSpc>
              <a:buNone/>
            </a:pPr>
            <a:r>
              <a:rPr lang="en-GB" dirty="0" smtClean="0">
                <a:solidFill>
                  <a:srgbClr val="92D050"/>
                </a:solidFill>
                <a:effectLst>
                  <a:outerShdw blurRad="38100" dist="38100" dir="2700000" algn="tl">
                    <a:srgbClr val="000000">
                      <a:alpha val="43137"/>
                    </a:srgbClr>
                  </a:outerShdw>
                </a:effectLst>
                <a:latin typeface="Arial" pitchFamily="34" charset="0"/>
                <a:cs typeface="Arial" pitchFamily="34" charset="0"/>
              </a:rPr>
              <a:t>To </a:t>
            </a:r>
            <a:r>
              <a:rPr lang="en-GB" dirty="0">
                <a:solidFill>
                  <a:srgbClr val="92D050"/>
                </a:solidFill>
                <a:effectLst>
                  <a:outerShdw blurRad="38100" dist="38100" dir="2700000" algn="tl">
                    <a:srgbClr val="000000">
                      <a:alpha val="43137"/>
                    </a:srgbClr>
                  </a:outerShdw>
                </a:effectLst>
                <a:latin typeface="Arial" pitchFamily="34" charset="0"/>
                <a:cs typeface="Arial" pitchFamily="34" charset="0"/>
              </a:rPr>
              <a:t>analyse key education policy reforms in the Maldives over the time period </a:t>
            </a:r>
            <a:r>
              <a:rPr lang="en-GB" dirty="0" smtClean="0">
                <a:solidFill>
                  <a:srgbClr val="92D050"/>
                </a:solidFill>
                <a:effectLst>
                  <a:outerShdw blurRad="38100" dist="38100" dir="2700000" algn="tl">
                    <a:srgbClr val="000000">
                      <a:alpha val="43137"/>
                    </a:srgbClr>
                  </a:outerShdw>
                </a:effectLst>
                <a:latin typeface="Arial" pitchFamily="34" charset="0"/>
                <a:cs typeface="Arial" pitchFamily="34" charset="0"/>
              </a:rPr>
              <a:t>1900-2015 </a:t>
            </a:r>
            <a:r>
              <a:rPr lang="en-GB" dirty="0">
                <a:solidFill>
                  <a:srgbClr val="92D050"/>
                </a:solidFill>
                <a:effectLst>
                  <a:outerShdw blurRad="38100" dist="38100" dir="2700000" algn="tl">
                    <a:srgbClr val="000000">
                      <a:alpha val="43137"/>
                    </a:srgbClr>
                  </a:outerShdw>
                </a:effectLst>
                <a:latin typeface="Arial" pitchFamily="34" charset="0"/>
                <a:cs typeface="Arial" pitchFamily="34" charset="0"/>
              </a:rPr>
              <a:t>using an extended ‘policy trajectory’ framework which includes </a:t>
            </a:r>
            <a:r>
              <a:rPr lang="en-GB" i="1" dirty="0">
                <a:solidFill>
                  <a:srgbClr val="92D050"/>
                </a:solidFill>
                <a:effectLst>
                  <a:outerShdw blurRad="38100" dist="38100" dir="2700000" algn="tl">
                    <a:srgbClr val="000000">
                      <a:alpha val="43137"/>
                    </a:srgbClr>
                  </a:outerShdw>
                </a:effectLst>
                <a:latin typeface="Arial" pitchFamily="34" charset="0"/>
                <a:cs typeface="Arial" pitchFamily="34" charset="0"/>
              </a:rPr>
              <a:t>policy influences</a:t>
            </a:r>
            <a:r>
              <a:rPr lang="en-GB" dirty="0">
                <a:solidFill>
                  <a:srgbClr val="92D050"/>
                </a:solidFill>
                <a:effectLst>
                  <a:outerShdw blurRad="38100" dist="38100" dir="2700000" algn="tl">
                    <a:srgbClr val="000000">
                      <a:alpha val="43137"/>
                    </a:srgbClr>
                  </a:outerShdw>
                </a:effectLst>
                <a:latin typeface="Arial" pitchFamily="34" charset="0"/>
                <a:cs typeface="Arial" pitchFamily="34" charset="0"/>
              </a:rPr>
              <a:t>, </a:t>
            </a:r>
            <a:r>
              <a:rPr lang="en-GB" i="1" dirty="0">
                <a:solidFill>
                  <a:srgbClr val="92D050"/>
                </a:solidFill>
                <a:effectLst>
                  <a:outerShdw blurRad="38100" dist="38100" dir="2700000" algn="tl">
                    <a:srgbClr val="000000">
                      <a:alpha val="43137"/>
                    </a:srgbClr>
                  </a:outerShdw>
                </a:effectLst>
                <a:latin typeface="Arial" pitchFamily="34" charset="0"/>
                <a:cs typeface="Arial" pitchFamily="34" charset="0"/>
              </a:rPr>
              <a:t>policy text production </a:t>
            </a:r>
            <a:r>
              <a:rPr lang="en-GB" dirty="0">
                <a:solidFill>
                  <a:srgbClr val="92D050"/>
                </a:solidFill>
                <a:effectLst>
                  <a:outerShdw blurRad="38100" dist="38100" dir="2700000" algn="tl">
                    <a:srgbClr val="000000">
                      <a:alpha val="43137"/>
                    </a:srgbClr>
                  </a:outerShdw>
                </a:effectLst>
                <a:latin typeface="Arial" pitchFamily="34" charset="0"/>
                <a:cs typeface="Arial" pitchFamily="34" charset="0"/>
              </a:rPr>
              <a:t>and </a:t>
            </a:r>
            <a:r>
              <a:rPr lang="en-GB" i="1" dirty="0">
                <a:solidFill>
                  <a:srgbClr val="92D050"/>
                </a:solidFill>
                <a:effectLst>
                  <a:outerShdw blurRad="38100" dist="38100" dir="2700000" algn="tl">
                    <a:srgbClr val="000000">
                      <a:alpha val="43137"/>
                    </a:srgbClr>
                  </a:outerShdw>
                </a:effectLst>
                <a:latin typeface="Arial" pitchFamily="34" charset="0"/>
                <a:cs typeface="Arial" pitchFamily="34" charset="0"/>
              </a:rPr>
              <a:t>policy practices/effects</a:t>
            </a:r>
            <a:endParaRPr lang="en-US" i="1" dirty="0">
              <a:solidFill>
                <a:srgbClr val="92D05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TextBox 13"/>
          <p:cNvSpPr txBox="1">
            <a:spLocks noChangeArrowheads="1"/>
          </p:cNvSpPr>
          <p:nvPr/>
        </p:nvSpPr>
        <p:spPr bwMode="auto">
          <a:xfrm>
            <a:off x="381000" y="195759"/>
            <a:ext cx="374478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0000"/>
              </a:lnSpc>
              <a:spcBef>
                <a:spcPct val="50000"/>
              </a:spcBef>
            </a:pPr>
            <a:r>
              <a:rPr lang="en-US" altLang="zh-CN" sz="4000" b="1" dirty="0" smtClean="0">
                <a:solidFill>
                  <a:srgbClr val="92D050"/>
                </a:solidFill>
                <a:effectLst>
                  <a:outerShdw blurRad="38100" dist="38100" dir="2700000" algn="tl">
                    <a:srgbClr val="000000">
                      <a:alpha val="43137"/>
                    </a:srgbClr>
                  </a:outerShdw>
                </a:effectLst>
                <a:latin typeface="Garamond" pitchFamily="18" charset="0"/>
                <a:ea typeface="Microsoft YaHei" pitchFamily="34" charset="-122"/>
              </a:rPr>
              <a:t>Aim</a:t>
            </a:r>
            <a:endParaRPr lang="zh-CN" altLang="en-US" sz="4000" b="1" dirty="0">
              <a:solidFill>
                <a:srgbClr val="92D050"/>
              </a:solidFill>
              <a:effectLst>
                <a:outerShdw blurRad="38100" dist="38100" dir="2700000" algn="tl">
                  <a:srgbClr val="000000">
                    <a:alpha val="43137"/>
                  </a:srgbClr>
                </a:outerShdw>
              </a:effectLst>
              <a:latin typeface="Garamond" pitchFamily="18" charset="0"/>
              <a:ea typeface="Microsoft YaHei" pitchFamily="34" charset="-122"/>
            </a:endParaRPr>
          </a:p>
        </p:txBody>
      </p:sp>
    </p:spTree>
    <p:extLst>
      <p:ext uri="{BB962C8B-B14F-4D97-AF65-F5344CB8AC3E}">
        <p14:creationId xmlns:p14="http://schemas.microsoft.com/office/powerpoint/2010/main" val="218996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84688" y="1219101"/>
            <a:ext cx="1102198" cy="85736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6" name="TextBox 5"/>
          <p:cNvSpPr txBox="1">
            <a:spLocks noChangeArrowheads="1"/>
          </p:cNvSpPr>
          <p:nvPr/>
        </p:nvSpPr>
        <p:spPr bwMode="auto">
          <a:xfrm>
            <a:off x="66688" y="167639"/>
            <a:ext cx="7172311" cy="584775"/>
          </a:xfrm>
          <a:prstGeom prst="rect">
            <a:avLst/>
          </a:prstGeom>
          <a:noFill/>
          <a:ln>
            <a:noFill/>
          </a:ln>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lvl="1" rtl="1"/>
            <a:r>
              <a:rPr lang="en-AU" sz="3200" b="1" dirty="0" smtClean="0">
                <a:solidFill>
                  <a:srgbClr val="92D050"/>
                </a:solidFill>
                <a:effectLst>
                  <a:outerShdw blurRad="38100" dist="38100" dir="2700000" algn="tl">
                    <a:srgbClr val="000000">
                      <a:alpha val="43137"/>
                    </a:srgbClr>
                  </a:outerShdw>
                </a:effectLst>
                <a:latin typeface="Garamond Premr Pro Smbd" pitchFamily="18" charset="0"/>
                <a:ea typeface="Microsoft YaHei" pitchFamily="34" charset="-122"/>
              </a:rPr>
              <a:t>Motivation and Rationale</a:t>
            </a:r>
            <a:endParaRPr lang="en-US" sz="3200" b="1" dirty="0">
              <a:solidFill>
                <a:srgbClr val="92D050"/>
              </a:solidFill>
              <a:effectLst>
                <a:outerShdw blurRad="38100" dist="38100" dir="2700000" algn="tl">
                  <a:srgbClr val="000000">
                    <a:alpha val="43137"/>
                  </a:srgbClr>
                </a:outerShdw>
              </a:effectLst>
              <a:latin typeface="Garamond Premr Pro Smbd" pitchFamily="18" charset="0"/>
              <a:ea typeface="Microsoft YaHei" pitchFamily="34" charset="-122"/>
            </a:endParaRPr>
          </a:p>
        </p:txBody>
      </p:sp>
      <p:sp>
        <p:nvSpPr>
          <p:cNvPr id="26" name="Freeform 25"/>
          <p:cNvSpPr/>
          <p:nvPr/>
        </p:nvSpPr>
        <p:spPr>
          <a:xfrm>
            <a:off x="490023" y="1352550"/>
            <a:ext cx="3054029" cy="3054029"/>
          </a:xfrm>
          <a:custGeom>
            <a:avLst/>
            <a:gdLst>
              <a:gd name="connsiteX0" fmla="*/ 0 w 3054029"/>
              <a:gd name="connsiteY0" fmla="*/ 1527015 h 3054029"/>
              <a:gd name="connsiteX1" fmla="*/ 1527015 w 3054029"/>
              <a:gd name="connsiteY1" fmla="*/ 0 h 3054029"/>
              <a:gd name="connsiteX2" fmla="*/ 3054030 w 3054029"/>
              <a:gd name="connsiteY2" fmla="*/ 1527015 h 3054029"/>
              <a:gd name="connsiteX3" fmla="*/ 1527015 w 3054029"/>
              <a:gd name="connsiteY3" fmla="*/ 3054030 h 3054029"/>
              <a:gd name="connsiteX4" fmla="*/ 0 w 3054029"/>
              <a:gd name="connsiteY4" fmla="*/ 1527015 h 305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4029" h="3054029">
                <a:moveTo>
                  <a:pt x="0" y="1527015"/>
                </a:moveTo>
                <a:cubicBezTo>
                  <a:pt x="0" y="683668"/>
                  <a:pt x="683668" y="0"/>
                  <a:pt x="1527015" y="0"/>
                </a:cubicBezTo>
                <a:cubicBezTo>
                  <a:pt x="2370362" y="0"/>
                  <a:pt x="3054030" y="683668"/>
                  <a:pt x="3054030" y="1527015"/>
                </a:cubicBezTo>
                <a:cubicBezTo>
                  <a:pt x="3054030" y="2370362"/>
                  <a:pt x="2370362" y="3054030"/>
                  <a:pt x="1527015" y="3054030"/>
                </a:cubicBezTo>
                <a:cubicBezTo>
                  <a:pt x="683668" y="3054030"/>
                  <a:pt x="0" y="2370362"/>
                  <a:pt x="0" y="1527015"/>
                </a:cubicBezTo>
                <a:close/>
              </a:path>
            </a:pathLst>
          </a:custGeom>
          <a:gradFill flip="none" rotWithShape="1">
            <a:gsLst>
              <a:gs pos="0">
                <a:schemeClr val="accent3">
                  <a:shade val="80000"/>
                  <a:hueOff val="0"/>
                  <a:satOff val="0"/>
                  <a:lumOff val="0"/>
                  <a:shade val="30000"/>
                  <a:satMod val="115000"/>
                </a:schemeClr>
              </a:gs>
              <a:gs pos="50000">
                <a:schemeClr val="accent3">
                  <a:shade val="80000"/>
                  <a:hueOff val="0"/>
                  <a:satOff val="0"/>
                  <a:lumOff val="0"/>
                  <a:shade val="67500"/>
                  <a:satMod val="115000"/>
                </a:schemeClr>
              </a:gs>
              <a:gs pos="100000">
                <a:schemeClr val="accent3">
                  <a:shade val="80000"/>
                  <a:hueOff val="0"/>
                  <a:satOff val="0"/>
                  <a:lumOff val="0"/>
                  <a:shade val="100000"/>
                  <a:satMod val="115000"/>
                </a:schemeClr>
              </a:gs>
            </a:gsLst>
            <a:lin ang="5400000" scaled="1"/>
            <a:tileRect/>
          </a:gradFill>
          <a:ln>
            <a:solidFill>
              <a:srgbClr val="9BBB59"/>
            </a:solidFill>
          </a:ln>
        </p:spPr>
        <p:style>
          <a:lnRef idx="2">
            <a:schemeClr val="lt1">
              <a:hueOff val="0"/>
              <a:satOff val="0"/>
              <a:lumOff val="0"/>
              <a:alphaOff val="0"/>
            </a:schemeClr>
          </a:lnRef>
          <a:fillRef idx="1">
            <a:schemeClr val="accent3">
              <a:shade val="80000"/>
              <a:hueOff val="0"/>
              <a:satOff val="0"/>
              <a:lumOff val="0"/>
              <a:alphaOff val="0"/>
            </a:schemeClr>
          </a:fillRef>
          <a:effectRef idx="0">
            <a:schemeClr val="accent3">
              <a:shade val="80000"/>
              <a:hueOff val="0"/>
              <a:satOff val="0"/>
              <a:lumOff val="0"/>
              <a:alphaOff val="0"/>
            </a:schemeClr>
          </a:effectRef>
          <a:fontRef idx="minor">
            <a:schemeClr val="lt1"/>
          </a:fontRef>
        </p:style>
        <p:txBody>
          <a:bodyPr spcFirstLastPara="0" vert="horz" wrap="square" lIns="1100003" tIns="259381" rIns="1100003" bIns="2549904"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bg1"/>
                </a:solidFill>
                <a:effectLst>
                  <a:outerShdw blurRad="38100" dist="38100" dir="2700000" algn="tl">
                    <a:srgbClr val="000000">
                      <a:alpha val="43137"/>
                    </a:srgbClr>
                  </a:outerShdw>
                </a:effectLst>
              </a:rPr>
              <a:t>Global</a:t>
            </a:r>
            <a:endParaRPr lang="en-US" sz="1500" b="1" kern="1200" dirty="0">
              <a:solidFill>
                <a:schemeClr val="bg1"/>
              </a:solidFill>
              <a:effectLst>
                <a:outerShdw blurRad="38100" dist="38100" dir="2700000" algn="tl">
                  <a:srgbClr val="000000">
                    <a:alpha val="43137"/>
                  </a:srgbClr>
                </a:outerShdw>
              </a:effectLst>
            </a:endParaRPr>
          </a:p>
        </p:txBody>
      </p:sp>
      <p:sp>
        <p:nvSpPr>
          <p:cNvPr id="27" name="Freeform 26"/>
          <p:cNvSpPr/>
          <p:nvPr/>
        </p:nvSpPr>
        <p:spPr>
          <a:xfrm>
            <a:off x="871776" y="2116057"/>
            <a:ext cx="2290522" cy="2290522"/>
          </a:xfrm>
          <a:custGeom>
            <a:avLst/>
            <a:gdLst>
              <a:gd name="connsiteX0" fmla="*/ 0 w 2290522"/>
              <a:gd name="connsiteY0" fmla="*/ 1145261 h 2290522"/>
              <a:gd name="connsiteX1" fmla="*/ 1145261 w 2290522"/>
              <a:gd name="connsiteY1" fmla="*/ 0 h 2290522"/>
              <a:gd name="connsiteX2" fmla="*/ 2290522 w 2290522"/>
              <a:gd name="connsiteY2" fmla="*/ 1145261 h 2290522"/>
              <a:gd name="connsiteX3" fmla="*/ 1145261 w 2290522"/>
              <a:gd name="connsiteY3" fmla="*/ 2290522 h 2290522"/>
              <a:gd name="connsiteX4" fmla="*/ 0 w 2290522"/>
              <a:gd name="connsiteY4" fmla="*/ 1145261 h 2290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522" h="2290522">
                <a:moveTo>
                  <a:pt x="0" y="1145261"/>
                </a:moveTo>
                <a:cubicBezTo>
                  <a:pt x="0" y="512751"/>
                  <a:pt x="512751" y="0"/>
                  <a:pt x="1145261" y="0"/>
                </a:cubicBezTo>
                <a:cubicBezTo>
                  <a:pt x="1777771" y="0"/>
                  <a:pt x="2290522" y="512751"/>
                  <a:pt x="2290522" y="1145261"/>
                </a:cubicBezTo>
                <a:cubicBezTo>
                  <a:pt x="2290522" y="1777771"/>
                  <a:pt x="1777771" y="2290522"/>
                  <a:pt x="1145261" y="2290522"/>
                </a:cubicBezTo>
                <a:cubicBezTo>
                  <a:pt x="512751" y="2290522"/>
                  <a:pt x="0" y="1777771"/>
                  <a:pt x="0" y="1145261"/>
                </a:cubicBezTo>
                <a:close/>
              </a:path>
            </a:pathLst>
          </a:custGeom>
          <a:gradFill flip="none" rotWithShape="1">
            <a:gsLst>
              <a:gs pos="0">
                <a:schemeClr val="accent3">
                  <a:shade val="80000"/>
                  <a:hueOff val="109454"/>
                  <a:satOff val="-716"/>
                  <a:lumOff val="12277"/>
                  <a:shade val="30000"/>
                  <a:satMod val="115000"/>
                </a:schemeClr>
              </a:gs>
              <a:gs pos="50000">
                <a:schemeClr val="accent3">
                  <a:shade val="80000"/>
                  <a:hueOff val="109454"/>
                  <a:satOff val="-716"/>
                  <a:lumOff val="12277"/>
                  <a:shade val="67500"/>
                  <a:satMod val="115000"/>
                </a:schemeClr>
              </a:gs>
              <a:gs pos="100000">
                <a:schemeClr val="accent3">
                  <a:shade val="80000"/>
                  <a:hueOff val="109454"/>
                  <a:satOff val="-716"/>
                  <a:lumOff val="12277"/>
                  <a:shade val="100000"/>
                  <a:satMod val="115000"/>
                </a:schemeClr>
              </a:gs>
            </a:gsLst>
            <a:lin ang="5400000" scaled="1"/>
            <a:tileRect/>
          </a:gradFill>
          <a:ln>
            <a:solidFill>
              <a:srgbClr val="9BBB59"/>
            </a:solidFill>
          </a:ln>
        </p:spPr>
        <p:style>
          <a:lnRef idx="2">
            <a:schemeClr val="lt1">
              <a:hueOff val="0"/>
              <a:satOff val="0"/>
              <a:lumOff val="0"/>
              <a:alphaOff val="0"/>
            </a:schemeClr>
          </a:lnRef>
          <a:fillRef idx="1">
            <a:schemeClr val="accent3">
              <a:shade val="80000"/>
              <a:hueOff val="109454"/>
              <a:satOff val="-716"/>
              <a:lumOff val="12277"/>
              <a:alphaOff val="0"/>
            </a:schemeClr>
          </a:fillRef>
          <a:effectRef idx="0">
            <a:schemeClr val="accent3">
              <a:shade val="80000"/>
              <a:hueOff val="109454"/>
              <a:satOff val="-716"/>
              <a:lumOff val="12277"/>
              <a:alphaOff val="0"/>
            </a:schemeClr>
          </a:effectRef>
          <a:fontRef idx="minor">
            <a:schemeClr val="lt1"/>
          </a:fontRef>
        </p:style>
        <p:txBody>
          <a:bodyPr spcFirstLastPara="0" vert="horz" wrap="square" lIns="718250" tIns="249838" rIns="718249" bIns="1824572"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bg1"/>
                </a:solidFill>
                <a:effectLst>
                  <a:outerShdw blurRad="38100" dist="38100" dir="2700000" algn="tl">
                    <a:srgbClr val="000000">
                      <a:alpha val="43137"/>
                    </a:srgbClr>
                  </a:outerShdw>
                </a:effectLst>
              </a:rPr>
              <a:t>National</a:t>
            </a:r>
            <a:endParaRPr lang="en-US" sz="1500" b="1" kern="1200" dirty="0">
              <a:solidFill>
                <a:schemeClr val="bg1"/>
              </a:solidFill>
              <a:effectLst>
                <a:outerShdw blurRad="38100" dist="38100" dir="2700000" algn="tl">
                  <a:srgbClr val="000000">
                    <a:alpha val="43137"/>
                  </a:srgbClr>
                </a:outerShdw>
              </a:effectLst>
            </a:endParaRPr>
          </a:p>
        </p:txBody>
      </p:sp>
      <p:sp>
        <p:nvSpPr>
          <p:cNvPr id="28" name="Freeform 27"/>
          <p:cNvSpPr/>
          <p:nvPr/>
        </p:nvSpPr>
        <p:spPr>
          <a:xfrm>
            <a:off x="1253530" y="2879564"/>
            <a:ext cx="1527014" cy="1527014"/>
          </a:xfrm>
          <a:custGeom>
            <a:avLst/>
            <a:gdLst>
              <a:gd name="connsiteX0" fmla="*/ 0 w 1527014"/>
              <a:gd name="connsiteY0" fmla="*/ 763507 h 1527014"/>
              <a:gd name="connsiteX1" fmla="*/ 763507 w 1527014"/>
              <a:gd name="connsiteY1" fmla="*/ 0 h 1527014"/>
              <a:gd name="connsiteX2" fmla="*/ 1527014 w 1527014"/>
              <a:gd name="connsiteY2" fmla="*/ 763507 h 1527014"/>
              <a:gd name="connsiteX3" fmla="*/ 763507 w 1527014"/>
              <a:gd name="connsiteY3" fmla="*/ 1527014 h 1527014"/>
              <a:gd name="connsiteX4" fmla="*/ 0 w 1527014"/>
              <a:gd name="connsiteY4" fmla="*/ 763507 h 1527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014" h="1527014">
                <a:moveTo>
                  <a:pt x="0" y="763507"/>
                </a:moveTo>
                <a:cubicBezTo>
                  <a:pt x="0" y="341834"/>
                  <a:pt x="341834" y="0"/>
                  <a:pt x="763507" y="0"/>
                </a:cubicBezTo>
                <a:cubicBezTo>
                  <a:pt x="1185180" y="0"/>
                  <a:pt x="1527014" y="341834"/>
                  <a:pt x="1527014" y="763507"/>
                </a:cubicBezTo>
                <a:cubicBezTo>
                  <a:pt x="1527014" y="1185180"/>
                  <a:pt x="1185180" y="1527014"/>
                  <a:pt x="763507" y="1527014"/>
                </a:cubicBezTo>
                <a:cubicBezTo>
                  <a:pt x="341834" y="1527014"/>
                  <a:pt x="0" y="1185180"/>
                  <a:pt x="0" y="763507"/>
                </a:cubicBezTo>
                <a:close/>
              </a:path>
            </a:pathLst>
          </a:custGeom>
          <a:gradFill flip="none" rotWithShape="1">
            <a:gsLst>
              <a:gs pos="0">
                <a:schemeClr val="accent3">
                  <a:shade val="80000"/>
                  <a:hueOff val="218909"/>
                  <a:satOff val="-1431"/>
                  <a:lumOff val="24554"/>
                  <a:shade val="30000"/>
                  <a:satMod val="115000"/>
                </a:schemeClr>
              </a:gs>
              <a:gs pos="50000">
                <a:schemeClr val="accent3">
                  <a:shade val="80000"/>
                  <a:hueOff val="218909"/>
                  <a:satOff val="-1431"/>
                  <a:lumOff val="24554"/>
                  <a:shade val="67500"/>
                  <a:satMod val="115000"/>
                </a:schemeClr>
              </a:gs>
              <a:gs pos="100000">
                <a:schemeClr val="accent3">
                  <a:shade val="80000"/>
                  <a:hueOff val="218909"/>
                  <a:satOff val="-1431"/>
                  <a:lumOff val="24554"/>
                  <a:shade val="100000"/>
                  <a:satMod val="115000"/>
                </a:schemeClr>
              </a:gs>
            </a:gsLst>
            <a:lin ang="5400000" scaled="1"/>
            <a:tileRect/>
          </a:gradFill>
          <a:ln>
            <a:solidFill>
              <a:srgbClr val="9BBB59"/>
            </a:solidFill>
          </a:ln>
        </p:spPr>
        <p:style>
          <a:lnRef idx="2">
            <a:schemeClr val="lt1">
              <a:hueOff val="0"/>
              <a:satOff val="0"/>
              <a:lumOff val="0"/>
              <a:alphaOff val="0"/>
            </a:schemeClr>
          </a:lnRef>
          <a:fillRef idx="1">
            <a:schemeClr val="accent3">
              <a:shade val="80000"/>
              <a:hueOff val="218909"/>
              <a:satOff val="-1431"/>
              <a:lumOff val="24554"/>
              <a:alphaOff val="0"/>
            </a:schemeClr>
          </a:fillRef>
          <a:effectRef idx="0">
            <a:schemeClr val="accent3">
              <a:shade val="80000"/>
              <a:hueOff val="218909"/>
              <a:satOff val="-1431"/>
              <a:lumOff val="24554"/>
              <a:alphaOff val="0"/>
            </a:schemeClr>
          </a:effectRef>
          <a:fontRef idx="minor">
            <a:schemeClr val="lt1"/>
          </a:fontRef>
        </p:style>
        <p:txBody>
          <a:bodyPr spcFirstLastPara="0" vert="horz" wrap="square" lIns="330306" tIns="488434" rIns="330306" bIns="488433" numCol="1" spcCol="1270" anchor="ctr" anchorCtr="0">
            <a:noAutofit/>
          </a:bodyPr>
          <a:lstStyle/>
          <a:p>
            <a:pPr lvl="0" algn="ctr" defTabSz="666750">
              <a:lnSpc>
                <a:spcPct val="90000"/>
              </a:lnSpc>
              <a:spcBef>
                <a:spcPct val="0"/>
              </a:spcBef>
              <a:spcAft>
                <a:spcPct val="35000"/>
              </a:spcAft>
            </a:pPr>
            <a:r>
              <a:rPr lang="en-US" sz="1500" b="1" dirty="0">
                <a:solidFill>
                  <a:schemeClr val="bg1"/>
                </a:solidFill>
                <a:effectLst>
                  <a:outerShdw blurRad="38100" dist="38100" dir="2700000" algn="tl">
                    <a:srgbClr val="000000">
                      <a:alpha val="43137"/>
                    </a:srgbClr>
                  </a:outerShdw>
                </a:effectLst>
              </a:rPr>
              <a:t>P</a:t>
            </a:r>
            <a:r>
              <a:rPr lang="en-US" sz="1500" b="1" kern="1200" dirty="0" smtClean="0">
                <a:solidFill>
                  <a:schemeClr val="bg1"/>
                </a:solidFill>
                <a:effectLst>
                  <a:outerShdw blurRad="38100" dist="38100" dir="2700000" algn="tl">
                    <a:srgbClr val="000000">
                      <a:alpha val="43137"/>
                    </a:srgbClr>
                  </a:outerShdw>
                </a:effectLst>
              </a:rPr>
              <a:t>ersonal</a:t>
            </a:r>
            <a:endParaRPr lang="en-US" sz="1500" b="1" kern="1200" dirty="0">
              <a:solidFill>
                <a:schemeClr val="bg1"/>
              </a:solidFill>
              <a:effectLst>
                <a:outerShdw blurRad="38100" dist="38100" dir="2700000" algn="tl">
                  <a:srgbClr val="000000">
                    <a:alpha val="43137"/>
                  </a:srgbClr>
                </a:outerShdw>
              </a:effectLst>
            </a:endParaRPr>
          </a:p>
        </p:txBody>
      </p:sp>
      <p:sp>
        <p:nvSpPr>
          <p:cNvPr id="21" name="Rectangle 20"/>
          <p:cNvSpPr/>
          <p:nvPr/>
        </p:nvSpPr>
        <p:spPr>
          <a:xfrm>
            <a:off x="3925214" y="3007673"/>
            <a:ext cx="3657600" cy="840230"/>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pPr marL="285750" lvl="0" indent="-285750" defTabSz="577850">
              <a:lnSpc>
                <a:spcPct val="90000"/>
              </a:lnSpc>
              <a:spcBef>
                <a:spcPct val="0"/>
              </a:spcBef>
              <a:spcAft>
                <a:spcPct val="35000"/>
              </a:spcAft>
              <a:buFont typeface="Arial" panose="020B0604020202020204" pitchFamily="34" charset="0"/>
              <a:buChar char="•"/>
            </a:pPr>
            <a:r>
              <a:rPr lang="en-US" dirty="0">
                <a:solidFill>
                  <a:srgbClr val="92D050"/>
                </a:solidFill>
                <a:latin typeface="Arial" pitchFamily="34" charset="0"/>
                <a:cs typeface="Arial" pitchFamily="34" charset="0"/>
              </a:rPr>
              <a:t>Enthusiasm towards policy studies during Master </a:t>
            </a:r>
            <a:r>
              <a:rPr lang="en-US" dirty="0" smtClean="0">
                <a:solidFill>
                  <a:srgbClr val="92D050"/>
                </a:solidFill>
                <a:latin typeface="Arial" pitchFamily="34" charset="0"/>
                <a:cs typeface="Arial" pitchFamily="34" charset="0"/>
              </a:rPr>
              <a:t>level studies and teaching</a:t>
            </a:r>
            <a:endParaRPr lang="en-US" dirty="0">
              <a:solidFill>
                <a:srgbClr val="92D050"/>
              </a:solidFill>
              <a:latin typeface="Arial" pitchFamily="34" charset="0"/>
              <a:cs typeface="Arial" pitchFamily="34" charset="0"/>
            </a:endParaRPr>
          </a:p>
        </p:txBody>
      </p:sp>
      <p:sp>
        <p:nvSpPr>
          <p:cNvPr id="22" name="Rectangle 21"/>
          <p:cNvSpPr/>
          <p:nvPr/>
        </p:nvSpPr>
        <p:spPr>
          <a:xfrm>
            <a:off x="3925214" y="2040652"/>
            <a:ext cx="4495800" cy="2626873"/>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pPr marL="285750" lvl="0" indent="-285750" defTabSz="577850">
              <a:lnSpc>
                <a:spcPct val="90000"/>
              </a:lnSpc>
              <a:spcBef>
                <a:spcPct val="0"/>
              </a:spcBef>
              <a:spcAft>
                <a:spcPct val="35000"/>
              </a:spcAft>
              <a:buFont typeface="Arial" panose="020B0604020202020204" pitchFamily="34" charset="0"/>
              <a:buChar char="•"/>
            </a:pPr>
            <a:r>
              <a:rPr lang="en-US" dirty="0" smtClean="0">
                <a:solidFill>
                  <a:srgbClr val="92D050"/>
                </a:solidFill>
                <a:latin typeface="Arial" pitchFamily="34" charset="0"/>
                <a:cs typeface="Arial" pitchFamily="34" charset="0"/>
              </a:rPr>
              <a:t>No </a:t>
            </a:r>
            <a:r>
              <a:rPr lang="en-US" dirty="0">
                <a:solidFill>
                  <a:srgbClr val="92D050"/>
                </a:solidFill>
                <a:latin typeface="Arial" pitchFamily="34" charset="0"/>
                <a:cs typeface="Arial" pitchFamily="34" charset="0"/>
              </a:rPr>
              <a:t>systematic analysis of the </a:t>
            </a:r>
            <a:r>
              <a:rPr lang="en-US" dirty="0" smtClean="0">
                <a:solidFill>
                  <a:srgbClr val="92D050"/>
                </a:solidFill>
                <a:latin typeface="Arial" pitchFamily="34" charset="0"/>
                <a:cs typeface="Arial" pitchFamily="34" charset="0"/>
              </a:rPr>
              <a:t>post-1900 </a:t>
            </a:r>
            <a:r>
              <a:rPr lang="en-US" dirty="0">
                <a:solidFill>
                  <a:srgbClr val="92D050"/>
                </a:solidFill>
                <a:latin typeface="Arial" pitchFamily="34" charset="0"/>
                <a:cs typeface="Arial" pitchFamily="34" charset="0"/>
              </a:rPr>
              <a:t>Maldivian education </a:t>
            </a:r>
            <a:r>
              <a:rPr lang="en-US" dirty="0" err="1" smtClean="0">
                <a:solidFill>
                  <a:srgbClr val="92D050"/>
                </a:solidFill>
                <a:latin typeface="Arial" pitchFamily="34" charset="0"/>
                <a:cs typeface="Arial" pitchFamily="34" charset="0"/>
              </a:rPr>
              <a:t>policyscape</a:t>
            </a:r>
            <a:endParaRPr lang="en-US" dirty="0" smtClean="0">
              <a:solidFill>
                <a:srgbClr val="92D050"/>
              </a:solidFill>
              <a:latin typeface="Arial" pitchFamily="34" charset="0"/>
              <a:cs typeface="Arial" pitchFamily="34" charset="0"/>
            </a:endParaRPr>
          </a:p>
          <a:p>
            <a:pPr marL="285750" lvl="0" indent="-285750" defTabSz="577850">
              <a:lnSpc>
                <a:spcPct val="90000"/>
              </a:lnSpc>
              <a:spcBef>
                <a:spcPct val="0"/>
              </a:spcBef>
              <a:spcAft>
                <a:spcPct val="35000"/>
              </a:spcAft>
              <a:buFont typeface="Arial" panose="020B0604020202020204" pitchFamily="34" charset="0"/>
              <a:buChar char="•"/>
            </a:pPr>
            <a:r>
              <a:rPr lang="en-US" dirty="0" smtClean="0">
                <a:solidFill>
                  <a:srgbClr val="92D050"/>
                </a:solidFill>
                <a:latin typeface="Arial" pitchFamily="34" charset="0"/>
                <a:cs typeface="Arial" pitchFamily="34" charset="0"/>
              </a:rPr>
              <a:t>Many past policy actors at an advanced age </a:t>
            </a:r>
          </a:p>
          <a:p>
            <a:pPr marL="285750" indent="-285750" defTabSz="577850">
              <a:lnSpc>
                <a:spcPct val="90000"/>
              </a:lnSpc>
              <a:spcBef>
                <a:spcPct val="0"/>
              </a:spcBef>
              <a:spcAft>
                <a:spcPct val="35000"/>
              </a:spcAft>
              <a:buFont typeface="Arial" panose="020B0604020202020204" pitchFamily="34" charset="0"/>
              <a:buChar char="•"/>
            </a:pPr>
            <a:r>
              <a:rPr lang="en-GB" dirty="0" smtClean="0">
                <a:solidFill>
                  <a:srgbClr val="92D050"/>
                </a:solidFill>
                <a:latin typeface="Arial" pitchFamily="34" charset="0"/>
                <a:cs typeface="Arial" pitchFamily="34" charset="0"/>
              </a:rPr>
              <a:t>The distinctive </a:t>
            </a:r>
            <a:r>
              <a:rPr lang="en-GB" dirty="0">
                <a:solidFill>
                  <a:srgbClr val="92D050"/>
                </a:solidFill>
                <a:latin typeface="Arial" pitchFamily="34" charset="0"/>
                <a:cs typeface="Arial" pitchFamily="34" charset="0"/>
              </a:rPr>
              <a:t>educational values, systems and histories of </a:t>
            </a:r>
            <a:r>
              <a:rPr lang="en-GB" dirty="0" smtClean="0">
                <a:solidFill>
                  <a:srgbClr val="92D050"/>
                </a:solidFill>
                <a:latin typeface="Arial" pitchFamily="34" charset="0"/>
                <a:cs typeface="Arial" pitchFamily="34" charset="0"/>
              </a:rPr>
              <a:t>Maldives will be better understood</a:t>
            </a:r>
          </a:p>
          <a:p>
            <a:pPr marL="285750" indent="-285750" defTabSz="577850">
              <a:lnSpc>
                <a:spcPct val="90000"/>
              </a:lnSpc>
              <a:spcBef>
                <a:spcPct val="0"/>
              </a:spcBef>
              <a:spcAft>
                <a:spcPct val="35000"/>
              </a:spcAft>
              <a:buFont typeface="Arial" panose="020B0604020202020204" pitchFamily="34" charset="0"/>
              <a:buChar char="•"/>
            </a:pPr>
            <a:r>
              <a:rPr lang="en-GB" dirty="0" smtClean="0">
                <a:solidFill>
                  <a:srgbClr val="92D050"/>
                </a:solidFill>
                <a:latin typeface="Arial" pitchFamily="34" charset="0"/>
                <a:cs typeface="Arial" pitchFamily="34" charset="0"/>
              </a:rPr>
              <a:t>Past can </a:t>
            </a:r>
            <a:r>
              <a:rPr lang="en-GB" dirty="0">
                <a:solidFill>
                  <a:srgbClr val="92D050"/>
                </a:solidFill>
                <a:latin typeface="Arial" pitchFamily="34" charset="0"/>
                <a:cs typeface="Arial" pitchFamily="34" charset="0"/>
              </a:rPr>
              <a:t>act as </a:t>
            </a:r>
            <a:r>
              <a:rPr lang="en-GB" dirty="0" smtClean="0">
                <a:solidFill>
                  <a:srgbClr val="92D050"/>
                </a:solidFill>
                <a:latin typeface="Arial" pitchFamily="34" charset="0"/>
                <a:cs typeface="Arial" pitchFamily="34" charset="0"/>
              </a:rPr>
              <a:t>an evidence base for future</a:t>
            </a:r>
            <a:endParaRPr lang="en-US" dirty="0">
              <a:solidFill>
                <a:srgbClr val="92D050"/>
              </a:solidFill>
              <a:latin typeface="Arial" pitchFamily="34" charset="0"/>
              <a:cs typeface="Arial" pitchFamily="34" charset="0"/>
            </a:endParaRPr>
          </a:p>
        </p:txBody>
      </p:sp>
      <p:sp>
        <p:nvSpPr>
          <p:cNvPr id="24" name="Rectangle 23"/>
          <p:cNvSpPr/>
          <p:nvPr/>
        </p:nvSpPr>
        <p:spPr>
          <a:xfrm>
            <a:off x="3925214" y="2040485"/>
            <a:ext cx="4038600" cy="1934376"/>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pPr marL="285750" lvl="0" indent="-285750" defTabSz="577850">
              <a:lnSpc>
                <a:spcPct val="90000"/>
              </a:lnSpc>
              <a:spcBef>
                <a:spcPct val="0"/>
              </a:spcBef>
              <a:spcAft>
                <a:spcPct val="35000"/>
              </a:spcAft>
              <a:buFont typeface="Arial" panose="020B0604020202020204" pitchFamily="34" charset="0"/>
              <a:buChar char="•"/>
            </a:pPr>
            <a:r>
              <a:rPr lang="en-GB" dirty="0" smtClean="0">
                <a:solidFill>
                  <a:srgbClr val="92D050"/>
                </a:solidFill>
                <a:latin typeface="Arial" pitchFamily="34" charset="0"/>
                <a:cs typeface="Arial" pitchFamily="34" charset="0"/>
              </a:rPr>
              <a:t>the </a:t>
            </a:r>
            <a:r>
              <a:rPr lang="en-GB" dirty="0">
                <a:solidFill>
                  <a:srgbClr val="92D050"/>
                </a:solidFill>
                <a:latin typeface="Arial" pitchFamily="34" charset="0"/>
                <a:cs typeface="Arial" pitchFamily="34" charset="0"/>
              </a:rPr>
              <a:t>combination of historical and contemporary education policy analysis will make an original contribution to </a:t>
            </a:r>
            <a:r>
              <a:rPr lang="en-GB" dirty="0" smtClean="0">
                <a:solidFill>
                  <a:srgbClr val="92D050"/>
                </a:solidFill>
                <a:latin typeface="Arial" pitchFamily="34" charset="0"/>
                <a:cs typeface="Arial" pitchFamily="34" charset="0"/>
              </a:rPr>
              <a:t>policy studies for similar nations</a:t>
            </a:r>
          </a:p>
          <a:p>
            <a:pPr marL="285750" lvl="0" indent="-285750" defTabSz="577850">
              <a:lnSpc>
                <a:spcPct val="90000"/>
              </a:lnSpc>
              <a:spcBef>
                <a:spcPct val="0"/>
              </a:spcBef>
              <a:spcAft>
                <a:spcPct val="35000"/>
              </a:spcAft>
              <a:buFont typeface="Arial" panose="020B0604020202020204" pitchFamily="34" charset="0"/>
              <a:buChar char="•"/>
            </a:pPr>
            <a:r>
              <a:rPr lang="en-GB" dirty="0" smtClean="0">
                <a:solidFill>
                  <a:srgbClr val="92D050"/>
                </a:solidFill>
                <a:latin typeface="Arial" pitchFamily="34" charset="0"/>
                <a:cs typeface="Arial" pitchFamily="34" charset="0"/>
              </a:rPr>
              <a:t>Maldivian experiences can corroborate findings elsewhere.</a:t>
            </a:r>
            <a:endParaRPr lang="en-US" dirty="0">
              <a:solidFill>
                <a:srgbClr val="92D050"/>
              </a:solidFill>
              <a:latin typeface="Arial" pitchFamily="34" charset="0"/>
              <a:cs typeface="Arial" pitchFamily="34" charset="0"/>
            </a:endParaRPr>
          </a:p>
        </p:txBody>
      </p:sp>
    </p:spTree>
    <p:extLst>
      <p:ext uri="{BB962C8B-B14F-4D97-AF65-F5344CB8AC3E}">
        <p14:creationId xmlns:p14="http://schemas.microsoft.com/office/powerpoint/2010/main" val="409630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21"/>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1" grpId="0"/>
      <p:bldP spid="21" grpId="1"/>
      <p:bldP spid="22" grpId="0"/>
      <p:bldP spid="22" grpId="1"/>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67062" y="133350"/>
            <a:ext cx="773393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0000"/>
              </a:lnSpc>
              <a:spcBef>
                <a:spcPct val="50000"/>
              </a:spcBef>
            </a:pPr>
            <a:r>
              <a:rPr lang="en-US" altLang="zh-CN" sz="3600" b="1" dirty="0" smtClean="0">
                <a:solidFill>
                  <a:srgbClr val="92D050"/>
                </a:solidFill>
                <a:effectLst>
                  <a:outerShdw blurRad="38100" dist="38100" dir="2700000" algn="tl">
                    <a:srgbClr val="000000">
                      <a:alpha val="43137"/>
                    </a:srgbClr>
                  </a:outerShdw>
                </a:effectLst>
                <a:latin typeface="Garamond" pitchFamily="18" charset="0"/>
                <a:ea typeface="Microsoft YaHei" pitchFamily="34" charset="-122"/>
              </a:rPr>
              <a:t>Literature Review</a:t>
            </a:r>
            <a:endParaRPr lang="zh-CN" altLang="en-US" sz="3600" b="1" dirty="0">
              <a:solidFill>
                <a:srgbClr val="92D050"/>
              </a:solidFill>
              <a:effectLst>
                <a:outerShdw blurRad="38100" dist="38100" dir="2700000" algn="tl">
                  <a:srgbClr val="000000">
                    <a:alpha val="43137"/>
                  </a:srgbClr>
                </a:outerShdw>
              </a:effectLst>
              <a:latin typeface="Garamond" pitchFamily="18" charset="0"/>
              <a:ea typeface="Microsoft YaHei" pitchFamily="34" charset="-122"/>
            </a:endParaRPr>
          </a:p>
        </p:txBody>
      </p:sp>
      <p:graphicFrame>
        <p:nvGraphicFramePr>
          <p:cNvPr id="3" name="Diagram 2"/>
          <p:cNvGraphicFramePr/>
          <p:nvPr>
            <p:extLst>
              <p:ext uri="{D42A27DB-BD31-4B8C-83A1-F6EECF244321}">
                <p14:modId xmlns:p14="http://schemas.microsoft.com/office/powerpoint/2010/main" val="4255259496"/>
              </p:ext>
            </p:extLst>
          </p:nvPr>
        </p:nvGraphicFramePr>
        <p:xfrm>
          <a:off x="261124" y="1276350"/>
          <a:ext cx="8648338" cy="4287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793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407ACC3F-E0C2-478D-B1DA-0A5BF3C3858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A73D371D-B406-4ABD-9016-8E1D4A00E81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639F9C7B-11E4-4099-8B8E-608D6770C57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D627E1E4-A674-4E39-AD7D-AE91C9D7B0C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E122542E-0356-4170-BCA8-9E1FB2E9BF8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dgm id="{019F8138-4373-4476-85A8-5CBB554FD6D6}"/>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dgm id="{4F2BA1A5-0F33-47FB-B2C0-33BDA9EF86A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dgm id="{FFBE3037-74B9-48DA-AC38-D85EE2077F5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209550"/>
            <a:ext cx="3885872" cy="646331"/>
          </a:xfrm>
          <a:prstGeom prst="rect">
            <a:avLst/>
          </a:prstGeom>
          <a:noFill/>
        </p:spPr>
        <p:txBody>
          <a:bodyPr wrap="none" rtlCol="0">
            <a:spAutoFit/>
          </a:bodyPr>
          <a:lstStyle/>
          <a:p>
            <a:r>
              <a:rPr lang="en-US" sz="3600" b="1" dirty="0" smtClean="0">
                <a:solidFill>
                  <a:srgbClr val="92D050"/>
                </a:solidFill>
                <a:effectLst>
                  <a:outerShdw blurRad="38100" dist="38100" dir="2700000" algn="tl">
                    <a:srgbClr val="000000">
                      <a:alpha val="43137"/>
                    </a:srgbClr>
                  </a:outerShdw>
                </a:effectLst>
                <a:latin typeface="Garamond Premr Pro Smbd" pitchFamily="18" charset="0"/>
              </a:rPr>
              <a:t>Research framework</a:t>
            </a:r>
            <a:endParaRPr lang="en-US" sz="3600" b="1" dirty="0">
              <a:solidFill>
                <a:srgbClr val="92D050"/>
              </a:solidFill>
              <a:effectLst>
                <a:outerShdw blurRad="38100" dist="38100" dir="2700000" algn="tl">
                  <a:srgbClr val="000000">
                    <a:alpha val="43137"/>
                  </a:srgbClr>
                </a:outerShdw>
              </a:effectLst>
              <a:latin typeface="Garamond Premr Pro Smbd" pitchFamily="18" charset="0"/>
            </a:endParaRPr>
          </a:p>
        </p:txBody>
      </p:sp>
      <p:sp>
        <p:nvSpPr>
          <p:cNvPr id="3" name="TextBox 2"/>
          <p:cNvSpPr txBox="1"/>
          <p:nvPr/>
        </p:nvSpPr>
        <p:spPr>
          <a:xfrm>
            <a:off x="1371600" y="1276350"/>
            <a:ext cx="7010400" cy="3046988"/>
          </a:xfrm>
          <a:prstGeom prst="rect">
            <a:avLst/>
          </a:prstGeom>
          <a:noFill/>
        </p:spPr>
        <p:txBody>
          <a:bodyPr wrap="square" rtlCol="0">
            <a:spAutoFit/>
          </a:bodyPr>
          <a:lstStyle/>
          <a:p>
            <a:r>
              <a:rPr lang="en-GB" sz="2400" dirty="0" smtClean="0">
                <a:solidFill>
                  <a:schemeClr val="accent3">
                    <a:lumMod val="40000"/>
                    <a:lumOff val="60000"/>
                  </a:schemeClr>
                </a:solidFill>
                <a:latin typeface="Arial" pitchFamily="34" charset="0"/>
                <a:cs typeface="Arial" pitchFamily="34" charset="0"/>
              </a:rPr>
              <a:t>…the </a:t>
            </a:r>
            <a:r>
              <a:rPr lang="en-GB" sz="2400" dirty="0">
                <a:solidFill>
                  <a:schemeClr val="accent3">
                    <a:lumMod val="40000"/>
                    <a:lumOff val="60000"/>
                  </a:schemeClr>
                </a:solidFill>
                <a:latin typeface="Arial" pitchFamily="34" charset="0"/>
                <a:cs typeface="Arial" pitchFamily="34" charset="0"/>
              </a:rPr>
              <a:t>lens through which </a:t>
            </a:r>
            <a:r>
              <a:rPr lang="en-GB" sz="2400" dirty="0" smtClean="0">
                <a:solidFill>
                  <a:schemeClr val="accent3">
                    <a:lumMod val="40000"/>
                    <a:lumOff val="60000"/>
                  </a:schemeClr>
                </a:solidFill>
                <a:latin typeface="Arial" pitchFamily="34" charset="0"/>
                <a:cs typeface="Arial" pitchFamily="34" charset="0"/>
              </a:rPr>
              <a:t>the researcher views </a:t>
            </a:r>
            <a:r>
              <a:rPr lang="en-GB" sz="2400" dirty="0">
                <a:solidFill>
                  <a:schemeClr val="accent3">
                    <a:lumMod val="40000"/>
                    <a:lumOff val="60000"/>
                  </a:schemeClr>
                </a:solidFill>
                <a:latin typeface="Arial" pitchFamily="34" charset="0"/>
                <a:cs typeface="Arial" pitchFamily="34" charset="0"/>
              </a:rPr>
              <a:t>the reality of the whole policy trajectory</a:t>
            </a:r>
            <a:r>
              <a:rPr lang="en-AU" sz="2400" dirty="0">
                <a:solidFill>
                  <a:schemeClr val="accent3">
                    <a:lumMod val="40000"/>
                    <a:lumOff val="60000"/>
                  </a:schemeClr>
                </a:solidFill>
                <a:latin typeface="Arial" pitchFamily="34" charset="0"/>
                <a:cs typeface="Arial" pitchFamily="34" charset="0"/>
              </a:rPr>
              <a:t>–the different phases of policy making and enactment</a:t>
            </a:r>
            <a:r>
              <a:rPr lang="en-GB" sz="2400" dirty="0">
                <a:solidFill>
                  <a:schemeClr val="accent3">
                    <a:lumMod val="40000"/>
                    <a:lumOff val="60000"/>
                  </a:schemeClr>
                </a:solidFill>
                <a:latin typeface="Arial" pitchFamily="34" charset="0"/>
                <a:cs typeface="Arial" pitchFamily="34" charset="0"/>
              </a:rPr>
              <a:t> (Ball, 1994). </a:t>
            </a:r>
            <a:endParaRPr lang="en-GB" sz="2400" dirty="0" smtClean="0">
              <a:solidFill>
                <a:schemeClr val="accent3">
                  <a:lumMod val="40000"/>
                  <a:lumOff val="60000"/>
                </a:schemeClr>
              </a:solidFill>
              <a:latin typeface="Arial" pitchFamily="34" charset="0"/>
              <a:cs typeface="Arial" pitchFamily="34" charset="0"/>
            </a:endParaRPr>
          </a:p>
          <a:p>
            <a:endParaRPr lang="en-GB" sz="2400" dirty="0">
              <a:solidFill>
                <a:schemeClr val="accent3">
                  <a:lumMod val="40000"/>
                  <a:lumOff val="60000"/>
                </a:schemeClr>
              </a:solidFill>
              <a:latin typeface="Arial" pitchFamily="34" charset="0"/>
              <a:cs typeface="Arial" pitchFamily="34" charset="0"/>
            </a:endParaRPr>
          </a:p>
          <a:p>
            <a:r>
              <a:rPr lang="en-GB" sz="2400" dirty="0" smtClean="0">
                <a:solidFill>
                  <a:schemeClr val="accent3">
                    <a:lumMod val="40000"/>
                    <a:lumOff val="60000"/>
                  </a:schemeClr>
                </a:solidFill>
                <a:latin typeface="Arial" pitchFamily="34" charset="0"/>
                <a:cs typeface="Arial" pitchFamily="34" charset="0"/>
              </a:rPr>
              <a:t>It constitutes the </a:t>
            </a:r>
            <a:r>
              <a:rPr lang="en-GB" sz="2400" dirty="0">
                <a:solidFill>
                  <a:schemeClr val="accent3">
                    <a:lumMod val="40000"/>
                    <a:lumOff val="60000"/>
                  </a:schemeClr>
                </a:solidFill>
                <a:latin typeface="Arial" pitchFamily="34" charset="0"/>
                <a:cs typeface="Arial" pitchFamily="34" charset="0"/>
              </a:rPr>
              <a:t>assumptions, values, methods and practices that underlie policy analysis.  </a:t>
            </a:r>
            <a:endParaRPr lang="en-US" sz="2400" dirty="0">
              <a:solidFill>
                <a:schemeClr val="accent3">
                  <a:lumMod val="40000"/>
                  <a:lumOff val="60000"/>
                </a:schemeClr>
              </a:solidFill>
              <a:latin typeface="Arial" pitchFamily="34" charset="0"/>
              <a:cs typeface="Arial" pitchFamily="34" charset="0"/>
            </a:endParaRPr>
          </a:p>
          <a:p>
            <a:endParaRPr lang="en-US" sz="2400" dirty="0">
              <a:solidFill>
                <a:schemeClr val="accent3">
                  <a:lumMod val="40000"/>
                  <a:lumOff val="60000"/>
                </a:schemeClr>
              </a:solidFill>
              <a:latin typeface="Arial" pitchFamily="34" charset="0"/>
              <a:cs typeface="Arial" pitchFamily="34" charset="0"/>
            </a:endParaRPr>
          </a:p>
        </p:txBody>
      </p:sp>
    </p:spTree>
    <p:extLst>
      <p:ext uri="{BB962C8B-B14F-4D97-AF65-F5344CB8AC3E}">
        <p14:creationId xmlns:p14="http://schemas.microsoft.com/office/powerpoint/2010/main" val="16735436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0999" y="209550"/>
            <a:ext cx="6288024" cy="646331"/>
          </a:xfrm>
          <a:prstGeom prst="rect">
            <a:avLst/>
          </a:prstGeom>
          <a:noFill/>
        </p:spPr>
        <p:txBody>
          <a:bodyPr wrap="square" rtlCol="0">
            <a:spAutoFit/>
          </a:bodyPr>
          <a:lstStyle/>
          <a:p>
            <a:r>
              <a:rPr lang="en-US" sz="3600" b="1" dirty="0" smtClean="0">
                <a:solidFill>
                  <a:srgbClr val="92D050"/>
                </a:solidFill>
                <a:effectLst>
                  <a:outerShdw blurRad="38100" dist="38100" dir="2700000" algn="tl">
                    <a:srgbClr val="000000">
                      <a:alpha val="43137"/>
                    </a:srgbClr>
                  </a:outerShdw>
                </a:effectLst>
                <a:latin typeface="Garamond Premr Pro Smbd" pitchFamily="18" charset="0"/>
              </a:rPr>
              <a:t>Ball’s Policy trajectory approach</a:t>
            </a:r>
            <a:endParaRPr lang="en-US" sz="3600" b="1" dirty="0">
              <a:solidFill>
                <a:srgbClr val="92D050"/>
              </a:solidFill>
              <a:effectLst>
                <a:outerShdw blurRad="38100" dist="38100" dir="2700000" algn="tl">
                  <a:srgbClr val="000000">
                    <a:alpha val="43137"/>
                  </a:srgbClr>
                </a:outerShdw>
              </a:effectLst>
              <a:latin typeface="Garamond Premr Pro Smbd" pitchFamily="18" charset="0"/>
            </a:endParaRPr>
          </a:p>
        </p:txBody>
      </p:sp>
      <p:sp>
        <p:nvSpPr>
          <p:cNvPr id="3" name="TextBox 2"/>
          <p:cNvSpPr txBox="1"/>
          <p:nvPr/>
        </p:nvSpPr>
        <p:spPr>
          <a:xfrm>
            <a:off x="523588" y="985575"/>
            <a:ext cx="3733800" cy="646331"/>
          </a:xfrm>
          <a:prstGeom prst="rect">
            <a:avLst/>
          </a:prstGeom>
          <a:noFill/>
        </p:spPr>
        <p:txBody>
          <a:bodyPr wrap="square" rtlCol="0">
            <a:spAutoFit/>
          </a:bodyPr>
          <a:lstStyle/>
          <a:p>
            <a:r>
              <a:rPr lang="en-AU" dirty="0" smtClean="0">
                <a:solidFill>
                  <a:srgbClr val="92D050"/>
                </a:solidFill>
                <a:effectLst>
                  <a:outerShdw blurRad="38100" dist="38100" dir="2700000" algn="tl">
                    <a:srgbClr val="000000">
                      <a:alpha val="43137"/>
                    </a:srgbClr>
                  </a:outerShdw>
                </a:effectLst>
                <a:latin typeface="Arial" pitchFamily="34" charset="0"/>
                <a:cs typeface="Arial" pitchFamily="34" charset="0"/>
              </a:rPr>
              <a:t>… the </a:t>
            </a:r>
            <a:r>
              <a:rPr lang="en-AU" dirty="0">
                <a:solidFill>
                  <a:srgbClr val="92D050"/>
                </a:solidFill>
                <a:effectLst>
                  <a:outerShdw blurRad="38100" dist="38100" dir="2700000" algn="tl">
                    <a:srgbClr val="000000">
                      <a:alpha val="43137"/>
                    </a:srgbClr>
                  </a:outerShdw>
                </a:effectLst>
                <a:latin typeface="Arial" pitchFamily="34" charset="0"/>
                <a:cs typeface="Arial" pitchFamily="34" charset="0"/>
              </a:rPr>
              <a:t>different phases of policy making and enactment</a:t>
            </a:r>
            <a:r>
              <a:rPr lang="en-GB" dirty="0">
                <a:solidFill>
                  <a:srgbClr val="92D050"/>
                </a:solidFill>
                <a:effectLst>
                  <a:outerShdw blurRad="38100" dist="38100" dir="2700000" algn="tl">
                    <a:srgbClr val="000000">
                      <a:alpha val="43137"/>
                    </a:srgbClr>
                  </a:outerShdw>
                </a:effectLst>
                <a:latin typeface="Arial" pitchFamily="34" charset="0"/>
                <a:cs typeface="Arial" pitchFamily="34" charset="0"/>
              </a:rPr>
              <a:t> (Ball, 1994)</a:t>
            </a:r>
            <a:endParaRPr lang="en-US" dirty="0">
              <a:solidFill>
                <a:srgbClr val="92D05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Shape 4"/>
          <p:cNvSpPr/>
          <p:nvPr/>
        </p:nvSpPr>
        <p:spPr>
          <a:xfrm>
            <a:off x="990600" y="375272"/>
            <a:ext cx="7848600" cy="4368800"/>
          </a:xfrm>
          <a:prstGeom prst="swooshArrow">
            <a:avLst>
              <a:gd name="adj1" fmla="val 25000"/>
              <a:gd name="adj2" fmla="val 25000"/>
            </a:avLst>
          </a:prstGeom>
          <a:gradFill>
            <a:gsLst>
              <a:gs pos="0">
                <a:srgbClr val="336600">
                  <a:lumMod val="43000"/>
                  <a:alpha val="0"/>
                </a:srgbClr>
              </a:gs>
              <a:gs pos="10000">
                <a:schemeClr val="accent3">
                  <a:lumMod val="50000"/>
                </a:schemeClr>
              </a:gs>
              <a:gs pos="100000">
                <a:schemeClr val="accent3">
                  <a:alpha val="81000"/>
                  <a:lumMod val="33000"/>
                  <a:lumOff val="67000"/>
                </a:schemeClr>
              </a:gs>
            </a:gsLst>
            <a:lin ang="0" scaled="1"/>
          </a:gradFill>
        </p:spPr>
        <p:style>
          <a:lnRef idx="0">
            <a:schemeClr val="dk1">
              <a:hueOff val="0"/>
              <a:satOff val="0"/>
              <a:lumOff val="0"/>
              <a:alphaOff val="0"/>
            </a:schemeClr>
          </a:lnRef>
          <a:fillRef idx="1">
            <a:schemeClr val="accent3">
              <a:tint val="55000"/>
              <a:hueOff val="0"/>
              <a:satOff val="0"/>
              <a:lumOff val="0"/>
              <a:alphaOff val="0"/>
            </a:schemeClr>
          </a:fillRef>
          <a:effectRef idx="0">
            <a:schemeClr val="accent3">
              <a:tint val="55000"/>
              <a:hueOff val="0"/>
              <a:satOff val="0"/>
              <a:lumOff val="0"/>
              <a:alphaOff val="0"/>
            </a:schemeClr>
          </a:effectRef>
          <a:fontRef idx="minor">
            <a:schemeClr val="dk1">
              <a:hueOff val="0"/>
              <a:satOff val="0"/>
              <a:lumOff val="0"/>
              <a:alphaOff val="0"/>
            </a:schemeClr>
          </a:fontRef>
        </p:style>
      </p:sp>
      <p:sp>
        <p:nvSpPr>
          <p:cNvPr id="6" name="Oval 5"/>
          <p:cNvSpPr/>
          <p:nvPr/>
        </p:nvSpPr>
        <p:spPr>
          <a:xfrm>
            <a:off x="1765482" y="3635989"/>
            <a:ext cx="160771" cy="160771"/>
          </a:xfrm>
          <a:prstGeom prst="ellipse">
            <a:avLst/>
          </a:prstGeom>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sp>
      <p:grpSp>
        <p:nvGrpSpPr>
          <p:cNvPr id="7" name="Group 6"/>
          <p:cNvGrpSpPr/>
          <p:nvPr/>
        </p:nvGrpSpPr>
        <p:grpSpPr>
          <a:xfrm>
            <a:off x="1593353" y="3716375"/>
            <a:ext cx="1168215" cy="1531263"/>
            <a:chOff x="640853" y="3329025"/>
            <a:chExt cx="1168215" cy="1531263"/>
          </a:xfrm>
        </p:grpSpPr>
        <p:sp>
          <p:nvSpPr>
            <p:cNvPr id="24" name="Rectangle 23"/>
            <p:cNvSpPr/>
            <p:nvPr/>
          </p:nvSpPr>
          <p:spPr>
            <a:xfrm>
              <a:off x="893368" y="3329025"/>
              <a:ext cx="915700" cy="103977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5" name="Rectangle 24"/>
            <p:cNvSpPr/>
            <p:nvPr/>
          </p:nvSpPr>
          <p:spPr>
            <a:xfrm>
              <a:off x="640853" y="3820514"/>
              <a:ext cx="1035547" cy="103977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190" tIns="0" rIns="0" bIns="0" numCol="1" spcCol="1270" anchor="t" anchorCtr="0">
              <a:noAutofit/>
            </a:bodyPr>
            <a:lstStyle/>
            <a:p>
              <a:pPr lvl="0" algn="l" defTabSz="622300">
                <a:lnSpc>
                  <a:spcPct val="90000"/>
                </a:lnSpc>
                <a:spcBef>
                  <a:spcPct val="0"/>
                </a:spcBef>
                <a:spcAft>
                  <a:spcPct val="35000"/>
                </a:spcAft>
              </a:pPr>
              <a:r>
                <a:rPr lang="en-US" sz="1400" kern="1200" dirty="0" smtClean="0">
                  <a:solidFill>
                    <a:schemeClr val="bg1"/>
                  </a:solidFill>
                  <a:effectLst>
                    <a:outerShdw blurRad="38100" dist="38100" dir="2700000" algn="tl">
                      <a:srgbClr val="000000">
                        <a:alpha val="43137"/>
                      </a:srgbClr>
                    </a:outerShdw>
                  </a:effectLst>
                </a:rPr>
                <a:t>the context of influence</a:t>
              </a:r>
              <a:endParaRPr lang="en-US" sz="1400" kern="1200" dirty="0">
                <a:solidFill>
                  <a:schemeClr val="bg1"/>
                </a:solidFill>
                <a:effectLst>
                  <a:outerShdw blurRad="38100" dist="38100" dir="2700000" algn="tl">
                    <a:srgbClr val="000000">
                      <a:alpha val="43137"/>
                    </a:srgbClr>
                  </a:outerShdw>
                </a:effectLst>
              </a:endParaRPr>
            </a:p>
          </p:txBody>
        </p:sp>
      </p:grpSp>
      <p:sp>
        <p:nvSpPr>
          <p:cNvPr id="8" name="Oval 7"/>
          <p:cNvSpPr/>
          <p:nvPr/>
        </p:nvSpPr>
        <p:spPr>
          <a:xfrm>
            <a:off x="2635748" y="2873096"/>
            <a:ext cx="251642" cy="251642"/>
          </a:xfrm>
          <a:prstGeom prst="ellipse">
            <a:avLst/>
          </a:prstGeom>
        </p:spPr>
        <p:style>
          <a:lnRef idx="2">
            <a:schemeClr val="lt1">
              <a:hueOff val="0"/>
              <a:satOff val="0"/>
              <a:lumOff val="0"/>
              <a:alphaOff val="0"/>
            </a:schemeClr>
          </a:lnRef>
          <a:fillRef idx="1">
            <a:schemeClr val="accent3">
              <a:shade val="50000"/>
              <a:hueOff val="107022"/>
              <a:satOff val="-1708"/>
              <a:lumOff val="16443"/>
              <a:alphaOff val="0"/>
            </a:schemeClr>
          </a:fillRef>
          <a:effectRef idx="0">
            <a:schemeClr val="accent3">
              <a:shade val="50000"/>
              <a:hueOff val="107022"/>
              <a:satOff val="-1708"/>
              <a:lumOff val="16443"/>
              <a:alphaOff val="0"/>
            </a:schemeClr>
          </a:effectRef>
          <a:fontRef idx="minor">
            <a:schemeClr val="lt1"/>
          </a:fontRef>
        </p:style>
      </p:sp>
      <p:grpSp>
        <p:nvGrpSpPr>
          <p:cNvPr id="9" name="Group 8"/>
          <p:cNvGrpSpPr/>
          <p:nvPr/>
        </p:nvGrpSpPr>
        <p:grpSpPr>
          <a:xfrm>
            <a:off x="2390489" y="2925622"/>
            <a:ext cx="1531433" cy="2433421"/>
            <a:chOff x="1437989" y="2538272"/>
            <a:chExt cx="1531433" cy="2433421"/>
          </a:xfrm>
        </p:grpSpPr>
        <p:sp>
          <p:nvSpPr>
            <p:cNvPr id="22" name="Rectangle 21"/>
            <p:cNvSpPr/>
            <p:nvPr/>
          </p:nvSpPr>
          <p:spPr>
            <a:xfrm>
              <a:off x="1809069" y="2538272"/>
              <a:ext cx="1160353" cy="18305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3" name="Rectangle 22"/>
            <p:cNvSpPr/>
            <p:nvPr/>
          </p:nvSpPr>
          <p:spPr>
            <a:xfrm>
              <a:off x="1437989" y="3141166"/>
              <a:ext cx="1363671" cy="18305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33340" tIns="0" rIns="0" bIns="0" numCol="1" spcCol="1270" anchor="t" anchorCtr="0">
              <a:noAutofit/>
            </a:bodyPr>
            <a:lstStyle/>
            <a:p>
              <a:pPr lvl="0" algn="l" defTabSz="622300">
                <a:lnSpc>
                  <a:spcPct val="90000"/>
                </a:lnSpc>
                <a:spcBef>
                  <a:spcPct val="0"/>
                </a:spcBef>
                <a:spcAft>
                  <a:spcPct val="35000"/>
                </a:spcAft>
              </a:pPr>
              <a:r>
                <a:rPr lang="en-US" sz="1400" kern="1200" dirty="0" smtClean="0">
                  <a:solidFill>
                    <a:schemeClr val="bg1"/>
                  </a:solidFill>
                  <a:effectLst>
                    <a:outerShdw blurRad="38100" dist="38100" dir="2700000" algn="tl">
                      <a:srgbClr val="000000">
                        <a:alpha val="43137"/>
                      </a:srgbClr>
                    </a:outerShdw>
                  </a:effectLst>
                </a:rPr>
                <a:t>the context of policy text production</a:t>
              </a:r>
              <a:endParaRPr lang="en-US" sz="1400" kern="1200" dirty="0">
                <a:solidFill>
                  <a:schemeClr val="bg1"/>
                </a:solidFill>
                <a:effectLst>
                  <a:outerShdw blurRad="38100" dist="38100" dir="2700000" algn="tl">
                    <a:srgbClr val="000000">
                      <a:alpha val="43137"/>
                    </a:srgbClr>
                  </a:outerShdw>
                </a:effectLst>
              </a:endParaRPr>
            </a:p>
          </p:txBody>
        </p:sp>
      </p:grpSp>
      <p:sp>
        <p:nvSpPr>
          <p:cNvPr id="10" name="Oval 9"/>
          <p:cNvSpPr/>
          <p:nvPr/>
        </p:nvSpPr>
        <p:spPr>
          <a:xfrm>
            <a:off x="3754160" y="2224149"/>
            <a:ext cx="335523" cy="335523"/>
          </a:xfrm>
          <a:prstGeom prst="ellipse">
            <a:avLst/>
          </a:prstGeom>
        </p:spPr>
        <p:style>
          <a:lnRef idx="2">
            <a:schemeClr val="lt1">
              <a:hueOff val="0"/>
              <a:satOff val="0"/>
              <a:lumOff val="0"/>
              <a:alphaOff val="0"/>
            </a:schemeClr>
          </a:lnRef>
          <a:fillRef idx="1">
            <a:schemeClr val="accent3">
              <a:shade val="50000"/>
              <a:hueOff val="214044"/>
              <a:satOff val="-3415"/>
              <a:lumOff val="32886"/>
              <a:alphaOff val="0"/>
            </a:schemeClr>
          </a:fillRef>
          <a:effectRef idx="0">
            <a:schemeClr val="accent3">
              <a:shade val="50000"/>
              <a:hueOff val="214044"/>
              <a:satOff val="-3415"/>
              <a:lumOff val="32886"/>
              <a:alphaOff val="0"/>
            </a:schemeClr>
          </a:effectRef>
          <a:fontRef idx="minor">
            <a:schemeClr val="lt1"/>
          </a:fontRef>
        </p:style>
      </p:sp>
      <p:grpSp>
        <p:nvGrpSpPr>
          <p:cNvPr id="11" name="Group 10"/>
          <p:cNvGrpSpPr/>
          <p:nvPr/>
        </p:nvGrpSpPr>
        <p:grpSpPr>
          <a:xfrm>
            <a:off x="3488709" y="2300884"/>
            <a:ext cx="1782298" cy="3099150"/>
            <a:chOff x="2536209" y="1913534"/>
            <a:chExt cx="1782298" cy="3099150"/>
          </a:xfrm>
        </p:grpSpPr>
        <p:sp>
          <p:nvSpPr>
            <p:cNvPr id="20" name="Rectangle 19"/>
            <p:cNvSpPr/>
            <p:nvPr/>
          </p:nvSpPr>
          <p:spPr>
            <a:xfrm>
              <a:off x="2969422" y="1913534"/>
              <a:ext cx="1349085" cy="24552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1" name="Rectangle 20"/>
            <p:cNvSpPr/>
            <p:nvPr/>
          </p:nvSpPr>
          <p:spPr>
            <a:xfrm>
              <a:off x="2536209" y="2557419"/>
              <a:ext cx="1349085" cy="24552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77787" tIns="0" rIns="0" bIns="0" numCol="1" spcCol="1270" anchor="t" anchorCtr="0">
              <a:noAutofit/>
            </a:bodyPr>
            <a:lstStyle/>
            <a:p>
              <a:pPr lvl="0" algn="l" defTabSz="622300">
                <a:lnSpc>
                  <a:spcPct val="90000"/>
                </a:lnSpc>
                <a:spcBef>
                  <a:spcPct val="0"/>
                </a:spcBef>
                <a:spcAft>
                  <a:spcPct val="35000"/>
                </a:spcAft>
              </a:pPr>
              <a:r>
                <a:rPr lang="en-US" sz="1400" kern="1200" dirty="0" smtClean="0">
                  <a:solidFill>
                    <a:schemeClr val="bg1"/>
                  </a:solidFill>
                  <a:effectLst>
                    <a:outerShdw blurRad="38100" dist="38100" dir="2700000" algn="tl">
                      <a:srgbClr val="000000">
                        <a:alpha val="43137"/>
                      </a:srgbClr>
                    </a:outerShdw>
                  </a:effectLst>
                </a:rPr>
                <a:t>the context of practices/effect</a:t>
              </a:r>
              <a:endParaRPr lang="en-US" sz="1400" kern="1200" dirty="0">
                <a:solidFill>
                  <a:schemeClr val="bg1"/>
                </a:solidFill>
                <a:effectLst>
                  <a:outerShdw blurRad="38100" dist="38100" dir="2700000" algn="tl">
                    <a:srgbClr val="000000">
                      <a:alpha val="43137"/>
                    </a:srgbClr>
                  </a:outerShdw>
                </a:effectLst>
              </a:endParaRPr>
            </a:p>
          </p:txBody>
        </p:sp>
      </p:grpSp>
      <p:sp>
        <p:nvSpPr>
          <p:cNvPr id="12" name="Oval 11"/>
          <p:cNvSpPr/>
          <p:nvPr/>
        </p:nvSpPr>
        <p:spPr>
          <a:xfrm>
            <a:off x="5032544" y="1738394"/>
            <a:ext cx="433384" cy="433384"/>
          </a:xfrm>
          <a:prstGeom prst="ellipse">
            <a:avLst/>
          </a:prstGeom>
        </p:spPr>
        <p:style>
          <a:lnRef idx="2">
            <a:schemeClr val="lt1">
              <a:hueOff val="0"/>
              <a:satOff val="0"/>
              <a:lumOff val="0"/>
              <a:alphaOff val="0"/>
            </a:schemeClr>
          </a:lnRef>
          <a:fillRef idx="1">
            <a:schemeClr val="accent3">
              <a:shade val="50000"/>
              <a:hueOff val="214044"/>
              <a:satOff val="-3415"/>
              <a:lumOff val="32886"/>
              <a:alphaOff val="0"/>
            </a:schemeClr>
          </a:fillRef>
          <a:effectRef idx="0">
            <a:schemeClr val="accent3">
              <a:shade val="50000"/>
              <a:hueOff val="214044"/>
              <a:satOff val="-3415"/>
              <a:lumOff val="32886"/>
              <a:alphaOff val="0"/>
            </a:schemeClr>
          </a:effectRef>
          <a:fontRef idx="minor">
            <a:schemeClr val="lt1"/>
          </a:fontRef>
        </p:style>
      </p:sp>
      <p:grpSp>
        <p:nvGrpSpPr>
          <p:cNvPr id="13" name="Group 12"/>
          <p:cNvGrpSpPr/>
          <p:nvPr/>
        </p:nvGrpSpPr>
        <p:grpSpPr>
          <a:xfrm>
            <a:off x="4788691" y="1829053"/>
            <a:ext cx="1880333" cy="3571714"/>
            <a:chOff x="3836191" y="1441703"/>
            <a:chExt cx="1880333" cy="3571714"/>
          </a:xfrm>
        </p:grpSpPr>
        <p:sp>
          <p:nvSpPr>
            <p:cNvPr id="18" name="Rectangle 17"/>
            <p:cNvSpPr/>
            <p:nvPr/>
          </p:nvSpPr>
          <p:spPr>
            <a:xfrm>
              <a:off x="4318508" y="1441703"/>
              <a:ext cx="1398016" cy="292709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9" name="Rectangle 18"/>
            <p:cNvSpPr/>
            <p:nvPr/>
          </p:nvSpPr>
          <p:spPr>
            <a:xfrm>
              <a:off x="3836191" y="2086321"/>
              <a:ext cx="1398016" cy="292709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9642" tIns="0" rIns="0" bIns="0" numCol="1" spcCol="1270" anchor="t" anchorCtr="0">
              <a:noAutofit/>
            </a:bodyPr>
            <a:lstStyle/>
            <a:p>
              <a:pPr lvl="0" algn="l" defTabSz="622300">
                <a:lnSpc>
                  <a:spcPct val="90000"/>
                </a:lnSpc>
                <a:spcBef>
                  <a:spcPct val="0"/>
                </a:spcBef>
                <a:spcAft>
                  <a:spcPct val="35000"/>
                </a:spcAft>
              </a:pPr>
              <a:r>
                <a:rPr lang="en-US" sz="1400" kern="1200" dirty="0" smtClean="0">
                  <a:solidFill>
                    <a:schemeClr val="bg1"/>
                  </a:solidFill>
                  <a:effectLst>
                    <a:outerShdw blurRad="38100" dist="38100" dir="2700000" algn="tl">
                      <a:srgbClr val="000000">
                        <a:alpha val="43137"/>
                      </a:srgbClr>
                    </a:outerShdw>
                  </a:effectLst>
                </a:rPr>
                <a:t>the context of outcomes</a:t>
              </a:r>
              <a:endParaRPr lang="en-US" sz="1400" kern="1200" dirty="0">
                <a:solidFill>
                  <a:schemeClr val="bg1"/>
                </a:solidFill>
                <a:effectLst>
                  <a:outerShdw blurRad="38100" dist="38100" dir="2700000" algn="tl">
                    <a:srgbClr val="000000">
                      <a:alpha val="43137"/>
                    </a:srgbClr>
                  </a:outerShdw>
                </a:effectLst>
              </a:endParaRPr>
            </a:p>
          </p:txBody>
        </p:sp>
      </p:grpSp>
      <p:sp>
        <p:nvSpPr>
          <p:cNvPr id="14" name="Oval 13"/>
          <p:cNvSpPr/>
          <p:nvPr/>
        </p:nvSpPr>
        <p:spPr>
          <a:xfrm>
            <a:off x="6438482" y="1334072"/>
            <a:ext cx="552216" cy="552216"/>
          </a:xfrm>
          <a:prstGeom prst="ellipse">
            <a:avLst/>
          </a:prstGeom>
        </p:spPr>
        <p:style>
          <a:lnRef idx="2">
            <a:schemeClr val="lt1">
              <a:hueOff val="0"/>
              <a:satOff val="0"/>
              <a:lumOff val="0"/>
              <a:alphaOff val="0"/>
            </a:schemeClr>
          </a:lnRef>
          <a:fillRef idx="1">
            <a:schemeClr val="accent3">
              <a:shade val="50000"/>
              <a:hueOff val="107022"/>
              <a:satOff val="-1708"/>
              <a:lumOff val="16443"/>
              <a:alphaOff val="0"/>
            </a:schemeClr>
          </a:fillRef>
          <a:effectRef idx="0">
            <a:schemeClr val="accent3">
              <a:shade val="50000"/>
              <a:hueOff val="107022"/>
              <a:satOff val="-1708"/>
              <a:lumOff val="16443"/>
              <a:alphaOff val="0"/>
            </a:schemeClr>
          </a:effectRef>
          <a:fontRef idx="minor">
            <a:schemeClr val="lt1"/>
          </a:fontRef>
        </p:style>
      </p:sp>
      <p:grpSp>
        <p:nvGrpSpPr>
          <p:cNvPr id="15" name="Group 14"/>
          <p:cNvGrpSpPr/>
          <p:nvPr/>
        </p:nvGrpSpPr>
        <p:grpSpPr>
          <a:xfrm>
            <a:off x="6246123" y="1564360"/>
            <a:ext cx="1820917" cy="3831437"/>
            <a:chOff x="5293623" y="1153363"/>
            <a:chExt cx="1820917" cy="3831437"/>
          </a:xfrm>
        </p:grpSpPr>
        <p:sp>
          <p:nvSpPr>
            <p:cNvPr id="16" name="Rectangle 15"/>
            <p:cNvSpPr/>
            <p:nvPr/>
          </p:nvSpPr>
          <p:spPr>
            <a:xfrm>
              <a:off x="5716524" y="1153363"/>
              <a:ext cx="1398016" cy="32154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7" name="Rectangle 16"/>
            <p:cNvSpPr/>
            <p:nvPr/>
          </p:nvSpPr>
          <p:spPr>
            <a:xfrm>
              <a:off x="5293623" y="1769364"/>
              <a:ext cx="1398016" cy="321543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92608" tIns="0" rIns="0" bIns="0" numCol="1" spcCol="1270" anchor="t" anchorCtr="0">
              <a:noAutofit/>
            </a:bodyPr>
            <a:lstStyle/>
            <a:p>
              <a:pPr lvl="0" algn="l" defTabSz="622300">
                <a:lnSpc>
                  <a:spcPct val="90000"/>
                </a:lnSpc>
                <a:spcBef>
                  <a:spcPct val="0"/>
                </a:spcBef>
                <a:spcAft>
                  <a:spcPct val="35000"/>
                </a:spcAft>
              </a:pPr>
              <a:r>
                <a:rPr lang="en-US" sz="1400" kern="1200" dirty="0" smtClean="0">
                  <a:solidFill>
                    <a:schemeClr val="bg1"/>
                  </a:solidFill>
                  <a:effectLst>
                    <a:outerShdw blurRad="38100" dist="38100" dir="2700000" algn="tl">
                      <a:srgbClr val="000000">
                        <a:alpha val="43137"/>
                      </a:srgbClr>
                    </a:outerShdw>
                  </a:effectLst>
                </a:rPr>
                <a:t>the context of political strategy</a:t>
              </a:r>
              <a:endParaRPr lang="en-US" sz="1400" kern="1200" dirty="0">
                <a:solidFill>
                  <a:schemeClr val="bg1"/>
                </a:solidFill>
                <a:effectLst>
                  <a:outerShdw blurRad="38100" dist="38100" dir="2700000" algn="tl">
                    <a:srgbClr val="000000">
                      <a:alpha val="43137"/>
                    </a:srgbClr>
                  </a:outerShdw>
                </a:effectLst>
              </a:endParaRPr>
            </a:p>
          </p:txBody>
        </p:sp>
      </p:grpSp>
      <p:sp>
        <p:nvSpPr>
          <p:cNvPr id="27" name="Rectangle 26"/>
          <p:cNvSpPr/>
          <p:nvPr/>
        </p:nvSpPr>
        <p:spPr>
          <a:xfrm>
            <a:off x="5703864" y="4756149"/>
            <a:ext cx="3328336" cy="261610"/>
          </a:xfrm>
          <a:prstGeom prst="rect">
            <a:avLst/>
          </a:prstGeom>
        </p:spPr>
        <p:txBody>
          <a:bodyPr wrap="square">
            <a:spAutoFit/>
          </a:bodyPr>
          <a:lstStyle/>
          <a:p>
            <a:r>
              <a:rPr lang="en-US" sz="1100" dirty="0">
                <a:solidFill>
                  <a:schemeClr val="accent3">
                    <a:lumMod val="40000"/>
                    <a:lumOff val="60000"/>
                  </a:schemeClr>
                </a:solidFill>
              </a:rPr>
              <a:t>Ball, </a:t>
            </a:r>
            <a:r>
              <a:rPr lang="en-US" sz="1100" dirty="0" err="1">
                <a:solidFill>
                  <a:schemeClr val="accent3">
                    <a:lumMod val="40000"/>
                    <a:lumOff val="60000"/>
                  </a:schemeClr>
                </a:solidFill>
              </a:rPr>
              <a:t>Rizvi</a:t>
            </a:r>
            <a:r>
              <a:rPr lang="en-US" sz="1100" dirty="0">
                <a:solidFill>
                  <a:schemeClr val="accent3">
                    <a:lumMod val="40000"/>
                    <a:lumOff val="60000"/>
                  </a:schemeClr>
                </a:solidFill>
              </a:rPr>
              <a:t> &amp; </a:t>
            </a:r>
            <a:r>
              <a:rPr lang="en-US" sz="1100" dirty="0" err="1">
                <a:solidFill>
                  <a:schemeClr val="accent3">
                    <a:lumMod val="40000"/>
                    <a:lumOff val="60000"/>
                  </a:schemeClr>
                </a:solidFill>
              </a:rPr>
              <a:t>Lingard</a:t>
            </a:r>
            <a:r>
              <a:rPr lang="en-US" sz="1100" dirty="0">
                <a:solidFill>
                  <a:schemeClr val="accent3">
                    <a:lumMod val="40000"/>
                    <a:lumOff val="60000"/>
                  </a:schemeClr>
                </a:solidFill>
              </a:rPr>
              <a:t> (2010) and Vidovich (2007; 2013)</a:t>
            </a:r>
          </a:p>
        </p:txBody>
      </p:sp>
    </p:spTree>
    <p:extLst>
      <p:ext uri="{BB962C8B-B14F-4D97-AF65-F5344CB8AC3E}">
        <p14:creationId xmlns:p14="http://schemas.microsoft.com/office/powerpoint/2010/main" val="425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4"/>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http://upload.wikimedia.org/wikipedia/commons/8/89/Circle-questio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ttp://upload.wikimedia.org/wikipedia/commons/8/89/Circle-question.sv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upload.wikimedia.org/wikipedia/commons/8/89/Circle-question.sv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upload.wikimedia.org/wikipedia/commons/8/89/Circle-question.sv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924175"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048000" y="160338"/>
            <a:ext cx="4495800" cy="857250"/>
          </a:xfrm>
        </p:spPr>
        <p:txBody>
          <a:bodyPr>
            <a:normAutofit/>
          </a:bodyPr>
          <a:lstStyle/>
          <a:p>
            <a:pPr algn="l"/>
            <a:r>
              <a:rPr lang="en-US" sz="3600" b="1" dirty="0" smtClean="0">
                <a:solidFill>
                  <a:srgbClr val="92D050"/>
                </a:solidFill>
                <a:effectLst>
                  <a:outerShdw blurRad="38100" dist="38100" dir="2700000" algn="tl">
                    <a:srgbClr val="000000">
                      <a:alpha val="43137"/>
                    </a:srgbClr>
                  </a:outerShdw>
                </a:effectLst>
                <a:latin typeface="Garamond" pitchFamily="18" charset="0"/>
              </a:rPr>
              <a:t>Research questions </a:t>
            </a:r>
            <a:endParaRPr lang="en-US" sz="3600" b="1" dirty="0">
              <a:solidFill>
                <a:srgbClr val="92D050"/>
              </a:solidFill>
              <a:effectLst>
                <a:outerShdw blurRad="38100" dist="38100" dir="2700000" algn="tl">
                  <a:srgbClr val="000000">
                    <a:alpha val="43137"/>
                  </a:srgbClr>
                </a:outerShdw>
              </a:effectLst>
              <a:latin typeface="Garamond" pitchFamily="18" charset="0"/>
            </a:endParaRPr>
          </a:p>
        </p:txBody>
      </p:sp>
      <p:sp>
        <p:nvSpPr>
          <p:cNvPr id="5" name="Rectangle 4"/>
          <p:cNvSpPr/>
          <p:nvPr/>
        </p:nvSpPr>
        <p:spPr>
          <a:xfrm>
            <a:off x="1371600" y="1352550"/>
            <a:ext cx="6781800" cy="3647152"/>
          </a:xfrm>
          <a:prstGeom prst="rect">
            <a:avLst/>
          </a:prstGeom>
        </p:spPr>
        <p:txBody>
          <a:bodyPr wrap="square">
            <a:spAutoFit/>
          </a:bodyPr>
          <a:lstStyle/>
          <a:p>
            <a:pPr marL="342900" lvl="0" indent="-342900">
              <a:spcBef>
                <a:spcPts val="600"/>
              </a:spcBef>
              <a:buFont typeface="+mj-lt"/>
              <a:buAutoNum type="arabicPeriod"/>
            </a:pPr>
            <a:r>
              <a:rPr lang="en-US" dirty="0">
                <a:solidFill>
                  <a:schemeClr val="accent3">
                    <a:lumMod val="40000"/>
                    <a:lumOff val="60000"/>
                  </a:schemeClr>
                </a:solidFill>
                <a:latin typeface="Arial" pitchFamily="34" charset="0"/>
                <a:cs typeface="Arial" pitchFamily="34" charset="0"/>
              </a:rPr>
              <a:t>How have global and national </a:t>
            </a:r>
            <a:r>
              <a:rPr lang="en-US" b="1" i="1" dirty="0">
                <a:solidFill>
                  <a:schemeClr val="accent3">
                    <a:lumMod val="40000"/>
                    <a:lumOff val="60000"/>
                  </a:schemeClr>
                </a:solidFill>
                <a:latin typeface="Arial" pitchFamily="34" charset="0"/>
                <a:cs typeface="Arial" pitchFamily="34" charset="0"/>
              </a:rPr>
              <a:t>influences</a:t>
            </a:r>
            <a:r>
              <a:rPr lang="en-US" dirty="0">
                <a:solidFill>
                  <a:schemeClr val="accent3">
                    <a:lumMod val="40000"/>
                    <a:lumOff val="60000"/>
                  </a:schemeClr>
                </a:solidFill>
                <a:latin typeface="Arial" pitchFamily="34" charset="0"/>
                <a:cs typeface="Arial" pitchFamily="34" charset="0"/>
              </a:rPr>
              <a:t> affected education policy development in the Maldives between </a:t>
            </a:r>
            <a:r>
              <a:rPr lang="en-US" dirty="0" smtClean="0">
                <a:solidFill>
                  <a:schemeClr val="accent3">
                    <a:lumMod val="40000"/>
                    <a:lumOff val="60000"/>
                  </a:schemeClr>
                </a:solidFill>
                <a:latin typeface="Arial" pitchFamily="34" charset="0"/>
                <a:cs typeface="Arial" pitchFamily="34" charset="0"/>
              </a:rPr>
              <a:t>1900 </a:t>
            </a:r>
            <a:r>
              <a:rPr lang="en-US" dirty="0">
                <a:solidFill>
                  <a:schemeClr val="accent3">
                    <a:lumMod val="40000"/>
                    <a:lumOff val="60000"/>
                  </a:schemeClr>
                </a:solidFill>
                <a:latin typeface="Arial" pitchFamily="34" charset="0"/>
                <a:cs typeface="Arial" pitchFamily="34" charset="0"/>
              </a:rPr>
              <a:t>and 2015?</a:t>
            </a:r>
          </a:p>
          <a:p>
            <a:pPr marL="342900" lvl="0" indent="-342900">
              <a:spcBef>
                <a:spcPts val="600"/>
              </a:spcBef>
              <a:buFont typeface="+mj-lt"/>
              <a:buAutoNum type="arabicPeriod"/>
            </a:pPr>
            <a:r>
              <a:rPr lang="en-US" dirty="0">
                <a:solidFill>
                  <a:schemeClr val="accent3">
                    <a:lumMod val="40000"/>
                    <a:lumOff val="60000"/>
                  </a:schemeClr>
                </a:solidFill>
                <a:latin typeface="Arial" pitchFamily="34" charset="0"/>
                <a:cs typeface="Arial" pitchFamily="34" charset="0"/>
              </a:rPr>
              <a:t>What were the features of the key </a:t>
            </a:r>
            <a:r>
              <a:rPr lang="en-US" b="1" i="1" dirty="0">
                <a:solidFill>
                  <a:schemeClr val="accent3">
                    <a:lumMod val="40000"/>
                    <a:lumOff val="60000"/>
                  </a:schemeClr>
                </a:solidFill>
                <a:latin typeface="Arial" pitchFamily="34" charset="0"/>
                <a:cs typeface="Arial" pitchFamily="34" charset="0"/>
              </a:rPr>
              <a:t>policy texts</a:t>
            </a:r>
            <a:r>
              <a:rPr lang="en-US" dirty="0">
                <a:solidFill>
                  <a:schemeClr val="accent3">
                    <a:lumMod val="40000"/>
                    <a:lumOff val="60000"/>
                  </a:schemeClr>
                </a:solidFill>
                <a:latin typeface="Arial" pitchFamily="34" charset="0"/>
                <a:cs typeface="Arial" pitchFamily="34" charset="0"/>
              </a:rPr>
              <a:t> in the evolution of education policy in the Maldives (1900–2015), and how were the policy texts produced?</a:t>
            </a:r>
          </a:p>
          <a:p>
            <a:pPr marL="342900" lvl="0" indent="-342900">
              <a:spcBef>
                <a:spcPts val="600"/>
              </a:spcBef>
              <a:buFont typeface="+mj-lt"/>
              <a:buAutoNum type="arabicPeriod"/>
            </a:pPr>
            <a:r>
              <a:rPr lang="en-US" dirty="0">
                <a:solidFill>
                  <a:schemeClr val="accent3">
                    <a:lumMod val="40000"/>
                    <a:lumOff val="60000"/>
                  </a:schemeClr>
                </a:solidFill>
                <a:latin typeface="Arial" pitchFamily="34" charset="0"/>
                <a:cs typeface="Arial" pitchFamily="34" charset="0"/>
              </a:rPr>
              <a:t>What were the </a:t>
            </a:r>
            <a:r>
              <a:rPr lang="en-US" b="1" i="1" dirty="0">
                <a:solidFill>
                  <a:schemeClr val="accent3">
                    <a:lumMod val="40000"/>
                    <a:lumOff val="60000"/>
                  </a:schemeClr>
                </a:solidFill>
                <a:latin typeface="Arial" pitchFamily="34" charset="0"/>
                <a:cs typeface="Arial" pitchFamily="34" charset="0"/>
              </a:rPr>
              <a:t>practices/effects</a:t>
            </a:r>
            <a:r>
              <a:rPr lang="en-US" dirty="0">
                <a:solidFill>
                  <a:schemeClr val="accent3">
                    <a:lumMod val="40000"/>
                    <a:lumOff val="60000"/>
                  </a:schemeClr>
                </a:solidFill>
                <a:latin typeface="Arial" pitchFamily="34" charset="0"/>
                <a:cs typeface="Arial" pitchFamily="34" charset="0"/>
              </a:rPr>
              <a:t> stemming from each of the major education policy developments in the Maldives (1900–2015)?</a:t>
            </a:r>
          </a:p>
          <a:p>
            <a:pPr marL="342900" lvl="0" indent="-342900">
              <a:spcBef>
                <a:spcPts val="600"/>
              </a:spcBef>
              <a:buFont typeface="+mj-lt"/>
              <a:buAutoNum type="arabicPeriod"/>
            </a:pPr>
            <a:r>
              <a:rPr lang="en-AU" dirty="0">
                <a:solidFill>
                  <a:schemeClr val="accent3">
                    <a:lumMod val="40000"/>
                    <a:lumOff val="60000"/>
                  </a:schemeClr>
                </a:solidFill>
                <a:latin typeface="Arial" pitchFamily="34" charset="0"/>
                <a:cs typeface="Arial" pitchFamily="34" charset="0"/>
              </a:rPr>
              <a:t>What are </a:t>
            </a:r>
            <a:r>
              <a:rPr lang="en-AU" dirty="0" smtClean="0">
                <a:solidFill>
                  <a:schemeClr val="accent3">
                    <a:lumMod val="40000"/>
                    <a:lumOff val="60000"/>
                  </a:schemeClr>
                </a:solidFill>
                <a:latin typeface="Arial" pitchFamily="34" charset="0"/>
                <a:cs typeface="Arial" pitchFamily="34" charset="0"/>
              </a:rPr>
              <a:t>the long-term </a:t>
            </a:r>
            <a:r>
              <a:rPr lang="en-AU" b="1" dirty="0" smtClean="0">
                <a:solidFill>
                  <a:schemeClr val="accent3">
                    <a:lumMod val="40000"/>
                    <a:lumOff val="60000"/>
                  </a:schemeClr>
                </a:solidFill>
                <a:latin typeface="Arial" pitchFamily="34" charset="0"/>
                <a:cs typeface="Arial" pitchFamily="34" charset="0"/>
              </a:rPr>
              <a:t>outcomes</a:t>
            </a:r>
            <a:r>
              <a:rPr lang="en-AU" dirty="0" smtClean="0">
                <a:solidFill>
                  <a:schemeClr val="accent3">
                    <a:lumMod val="40000"/>
                    <a:lumOff val="60000"/>
                  </a:schemeClr>
                </a:solidFill>
                <a:latin typeface="Arial" pitchFamily="34" charset="0"/>
                <a:cs typeface="Arial" pitchFamily="34" charset="0"/>
              </a:rPr>
              <a:t> and</a:t>
            </a:r>
            <a:r>
              <a:rPr lang="en-AU" dirty="0">
                <a:solidFill>
                  <a:schemeClr val="accent3">
                    <a:lumMod val="40000"/>
                    <a:lumOff val="60000"/>
                  </a:schemeClr>
                </a:solidFill>
                <a:latin typeface="Arial" pitchFamily="34" charset="0"/>
                <a:cs typeface="Arial" pitchFamily="34" charset="0"/>
              </a:rPr>
              <a:t> </a:t>
            </a:r>
            <a:r>
              <a:rPr lang="en-AU" b="1" i="1" dirty="0" smtClean="0">
                <a:solidFill>
                  <a:schemeClr val="accent3">
                    <a:lumMod val="40000"/>
                    <a:lumOff val="60000"/>
                  </a:schemeClr>
                </a:solidFill>
                <a:latin typeface="Arial" pitchFamily="34" charset="0"/>
                <a:cs typeface="Arial" pitchFamily="34" charset="0"/>
              </a:rPr>
              <a:t>implications</a:t>
            </a:r>
            <a:r>
              <a:rPr lang="en-AU" dirty="0" smtClean="0">
                <a:solidFill>
                  <a:schemeClr val="accent3">
                    <a:lumMod val="40000"/>
                    <a:lumOff val="60000"/>
                  </a:schemeClr>
                </a:solidFill>
                <a:latin typeface="Arial" pitchFamily="34" charset="0"/>
                <a:cs typeface="Arial" pitchFamily="34" charset="0"/>
              </a:rPr>
              <a:t> </a:t>
            </a:r>
            <a:r>
              <a:rPr lang="en-AU" dirty="0">
                <a:solidFill>
                  <a:schemeClr val="accent3">
                    <a:lumMod val="40000"/>
                    <a:lumOff val="60000"/>
                  </a:schemeClr>
                </a:solidFill>
                <a:latin typeface="Arial" pitchFamily="34" charset="0"/>
                <a:cs typeface="Arial" pitchFamily="34" charset="0"/>
              </a:rPr>
              <a:t>of historical and contemporary education policies in the Maldives for the future, especially with accelerating globalisation?</a:t>
            </a:r>
            <a:r>
              <a:rPr lang="en-US" dirty="0">
                <a:solidFill>
                  <a:schemeClr val="accent3">
                    <a:lumMod val="40000"/>
                    <a:lumOff val="60000"/>
                  </a:schemeClr>
                </a:solidFill>
                <a:latin typeface="Arial" pitchFamily="34" charset="0"/>
                <a:cs typeface="Arial" pitchFamily="34" charset="0"/>
              </a:rPr>
              <a:t> </a:t>
            </a:r>
          </a:p>
        </p:txBody>
      </p:sp>
    </p:spTree>
    <p:extLst>
      <p:ext uri="{BB962C8B-B14F-4D97-AF65-F5344CB8AC3E}">
        <p14:creationId xmlns:p14="http://schemas.microsoft.com/office/powerpoint/2010/main" val="43970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upload.wikimedia.org/wikipedia/commons/8/89/Circle-questio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upload.wikimedia.org/wikipedia/commons/8/89/Circle-question.sv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itle 1"/>
          <p:cNvSpPr txBox="1">
            <a:spLocks/>
          </p:cNvSpPr>
          <p:nvPr/>
        </p:nvSpPr>
        <p:spPr>
          <a:xfrm>
            <a:off x="187243" y="160337"/>
            <a:ext cx="8229600"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smtClean="0">
                <a:solidFill>
                  <a:srgbClr val="92D050"/>
                </a:solidFill>
                <a:effectLst>
                  <a:outerShdw blurRad="38100" dist="38100" dir="2700000" algn="tl">
                    <a:srgbClr val="000000">
                      <a:alpha val="43137"/>
                    </a:srgbClr>
                  </a:outerShdw>
                </a:effectLst>
                <a:latin typeface="Garamond" pitchFamily="18" charset="0"/>
              </a:rPr>
              <a:t>Research Methods</a:t>
            </a:r>
            <a:endParaRPr lang="en-US" sz="3600" b="1" dirty="0">
              <a:solidFill>
                <a:srgbClr val="92D050"/>
              </a:solidFill>
              <a:effectLst>
                <a:outerShdw blurRad="38100" dist="38100" dir="2700000" algn="tl">
                  <a:srgbClr val="000000">
                    <a:alpha val="43137"/>
                  </a:srgbClr>
                </a:outerShdw>
              </a:effectLst>
              <a:latin typeface="Garamond" pitchFamily="18" charset="0"/>
            </a:endParaRPr>
          </a:p>
        </p:txBody>
      </p:sp>
      <p:graphicFrame>
        <p:nvGraphicFramePr>
          <p:cNvPr id="4" name="Diagram 3"/>
          <p:cNvGraphicFramePr/>
          <p:nvPr>
            <p:extLst>
              <p:ext uri="{D42A27DB-BD31-4B8C-83A1-F6EECF244321}">
                <p14:modId xmlns:p14="http://schemas.microsoft.com/office/powerpoint/2010/main" val="3588271029"/>
              </p:ext>
            </p:extLst>
          </p:nvPr>
        </p:nvGraphicFramePr>
        <p:xfrm>
          <a:off x="2438400" y="1504950"/>
          <a:ext cx="4953000" cy="314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162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091B8E7F-86FB-476E-8801-2440559BF95C}"/>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009BDC99-887F-450F-B2C3-13042A974E0D}"/>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04765837-313E-4692-9B4E-06D37DF6E97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7EFD291D-F62E-42A3-A017-5222EF31AB2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3479E805-8B6D-40E8-B8A0-D097428262B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35075921-FE19-4FBD-B4EC-CE746F8B9CD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9721" y="1325554"/>
            <a:ext cx="3166771" cy="3545131"/>
          </a:xfrm>
          <a:prstGeom prst="rect">
            <a:avLst/>
          </a:prstGeom>
          <a:solidFill>
            <a:srgbClr val="FFFFFF"/>
          </a:solidFill>
        </p:spPr>
        <p:style>
          <a:lnRef idx="2">
            <a:schemeClr val="lt1">
              <a:hueOff val="0"/>
              <a:satOff val="0"/>
              <a:lumOff val="0"/>
              <a:alphaOff val="0"/>
            </a:schemeClr>
          </a:lnRef>
          <a:fillRef idx="1">
            <a:schemeClr val="accent3">
              <a:tint val="50000"/>
              <a:hueOff val="0"/>
              <a:satOff val="0"/>
              <a:lumOff val="0"/>
              <a:alphaOff val="0"/>
            </a:schemeClr>
          </a:fillRef>
          <a:effectRef idx="0">
            <a:schemeClr val="accent3">
              <a:tint val="50000"/>
              <a:hueOff val="0"/>
              <a:satOff val="0"/>
              <a:lumOff val="0"/>
              <a:alphaOff val="0"/>
            </a:schemeClr>
          </a:effectRef>
          <a:fontRef idx="minor">
            <a:schemeClr val="lt1">
              <a:hueOff val="0"/>
              <a:satOff val="0"/>
              <a:lumOff val="0"/>
              <a:alphaOff val="0"/>
            </a:schemeClr>
          </a:fontRef>
        </p:style>
      </p:sp>
      <p:pic>
        <p:nvPicPr>
          <p:cNvPr id="6" name="Picture 10" descr="http://1.bp.blogspot.com/-QHOOb6YRK5Y/UDuxE1vnpqI/AAAAAAAAIWo/lci_STJO2mI/s1600/samplingHeader.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0070" y="1693078"/>
            <a:ext cx="5212080" cy="30414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a:spLocks noChangeArrowheads="1"/>
          </p:cNvSpPr>
          <p:nvPr/>
        </p:nvSpPr>
        <p:spPr bwMode="auto">
          <a:xfrm>
            <a:off x="267062" y="209550"/>
            <a:ext cx="7352938" cy="71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0000"/>
              </a:lnSpc>
              <a:spcBef>
                <a:spcPct val="50000"/>
              </a:spcBef>
            </a:pPr>
            <a:r>
              <a:rPr lang="en-US" altLang="zh-CN" sz="3600" b="1" dirty="0" smtClean="0">
                <a:solidFill>
                  <a:srgbClr val="92D050"/>
                </a:solidFill>
                <a:effectLst>
                  <a:outerShdw blurRad="38100" dist="38100" dir="2700000" algn="tl">
                    <a:srgbClr val="000000">
                      <a:alpha val="43137"/>
                    </a:srgbClr>
                  </a:outerShdw>
                </a:effectLst>
                <a:latin typeface="Garamond" panose="02020404030301010803" pitchFamily="18" charset="0"/>
                <a:ea typeface="Microsoft YaHei" pitchFamily="34" charset="-122"/>
              </a:rPr>
              <a:t>Sampling</a:t>
            </a:r>
            <a:endParaRPr lang="zh-CN" altLang="en-US" sz="3600" b="1" dirty="0">
              <a:solidFill>
                <a:srgbClr val="92D050"/>
              </a:solidFill>
              <a:effectLst>
                <a:outerShdw blurRad="38100" dist="38100" dir="2700000" algn="tl">
                  <a:srgbClr val="000000">
                    <a:alpha val="43137"/>
                  </a:srgbClr>
                </a:outerShdw>
              </a:effectLst>
              <a:latin typeface="Garamond" panose="02020404030301010803" pitchFamily="18" charset="0"/>
              <a:ea typeface="Microsoft YaHei" pitchFamily="34" charset="-122"/>
            </a:endParaRPr>
          </a:p>
        </p:txBody>
      </p:sp>
      <p:sp>
        <p:nvSpPr>
          <p:cNvPr id="4" name="Freeform 3"/>
          <p:cNvSpPr/>
          <p:nvPr/>
        </p:nvSpPr>
        <p:spPr>
          <a:xfrm>
            <a:off x="3078412" y="2030613"/>
            <a:ext cx="2103187" cy="2293737"/>
          </a:xfrm>
          <a:custGeom>
            <a:avLst/>
            <a:gdLst>
              <a:gd name="connsiteX0" fmla="*/ 0 w 887147"/>
              <a:gd name="connsiteY0" fmla="*/ 88715 h 923345"/>
              <a:gd name="connsiteX1" fmla="*/ 88715 w 887147"/>
              <a:gd name="connsiteY1" fmla="*/ 0 h 923345"/>
              <a:gd name="connsiteX2" fmla="*/ 798432 w 887147"/>
              <a:gd name="connsiteY2" fmla="*/ 0 h 923345"/>
              <a:gd name="connsiteX3" fmla="*/ 887147 w 887147"/>
              <a:gd name="connsiteY3" fmla="*/ 88715 h 923345"/>
              <a:gd name="connsiteX4" fmla="*/ 887147 w 887147"/>
              <a:gd name="connsiteY4" fmla="*/ 834630 h 923345"/>
              <a:gd name="connsiteX5" fmla="*/ 798432 w 887147"/>
              <a:gd name="connsiteY5" fmla="*/ 923345 h 923345"/>
              <a:gd name="connsiteX6" fmla="*/ 88715 w 887147"/>
              <a:gd name="connsiteY6" fmla="*/ 923345 h 923345"/>
              <a:gd name="connsiteX7" fmla="*/ 0 w 887147"/>
              <a:gd name="connsiteY7" fmla="*/ 834630 h 923345"/>
              <a:gd name="connsiteX8" fmla="*/ 0 w 887147"/>
              <a:gd name="connsiteY8" fmla="*/ 88715 h 92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147" h="923345">
                <a:moveTo>
                  <a:pt x="0" y="88715"/>
                </a:moveTo>
                <a:cubicBezTo>
                  <a:pt x="0" y="39719"/>
                  <a:pt x="39719" y="0"/>
                  <a:pt x="88715" y="0"/>
                </a:cubicBezTo>
                <a:lnTo>
                  <a:pt x="798432" y="0"/>
                </a:lnTo>
                <a:cubicBezTo>
                  <a:pt x="847428" y="0"/>
                  <a:pt x="887147" y="39719"/>
                  <a:pt x="887147" y="88715"/>
                </a:cubicBezTo>
                <a:lnTo>
                  <a:pt x="887147" y="834630"/>
                </a:lnTo>
                <a:cubicBezTo>
                  <a:pt x="887147" y="883626"/>
                  <a:pt x="847428" y="923345"/>
                  <a:pt x="798432" y="923345"/>
                </a:cubicBezTo>
                <a:lnTo>
                  <a:pt x="88715" y="923345"/>
                </a:lnTo>
                <a:cubicBezTo>
                  <a:pt x="39719" y="923345"/>
                  <a:pt x="0" y="883626"/>
                  <a:pt x="0" y="834630"/>
                </a:cubicBezTo>
                <a:lnTo>
                  <a:pt x="0" y="88715"/>
                </a:lnTo>
                <a:close/>
              </a:path>
            </a:pathLst>
          </a:custGeom>
          <a:solidFill>
            <a:schemeClr val="lt1">
              <a:hueOff val="0"/>
              <a:satOff val="0"/>
              <a:lumOff val="0"/>
              <a:alpha val="63000"/>
            </a:scheme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4" tIns="60274" rIns="60274" bIns="60274" numCol="1" spcCol="1270" anchor="ctr" anchorCtr="0">
            <a:noAutofit/>
          </a:bodyPr>
          <a:lstStyle/>
          <a:p>
            <a:pPr lvl="0" algn="ctr" defTabSz="400050">
              <a:lnSpc>
                <a:spcPct val="90000"/>
              </a:lnSpc>
              <a:spcBef>
                <a:spcPct val="0"/>
              </a:spcBef>
              <a:spcAft>
                <a:spcPct val="35000"/>
              </a:spcAft>
            </a:pPr>
            <a:r>
              <a:rPr lang="en-US" sz="2800" kern="1200" dirty="0" smtClean="0">
                <a:latin typeface="Arial" pitchFamily="34" charset="0"/>
                <a:cs typeface="Arial" pitchFamily="34" charset="0"/>
              </a:rPr>
              <a:t>Purposive</a:t>
            </a:r>
            <a:r>
              <a:rPr lang="en-US" sz="2800" kern="1200" dirty="0" smtClean="0"/>
              <a:t> </a:t>
            </a:r>
            <a:r>
              <a:rPr lang="en-US" sz="2800" kern="1200" dirty="0" smtClean="0">
                <a:latin typeface="Arial" pitchFamily="34" charset="0"/>
                <a:cs typeface="Arial" pitchFamily="34" charset="0"/>
              </a:rPr>
              <a:t>sampling</a:t>
            </a:r>
          </a:p>
          <a:p>
            <a:pPr lvl="0" algn="ctr" defTabSz="400050">
              <a:lnSpc>
                <a:spcPct val="90000"/>
              </a:lnSpc>
              <a:spcBef>
                <a:spcPct val="0"/>
              </a:spcBef>
              <a:spcAft>
                <a:spcPct val="35000"/>
              </a:spcAft>
            </a:pPr>
            <a:r>
              <a:rPr lang="en-US" sz="1400" dirty="0">
                <a:latin typeface="Arial" pitchFamily="34" charset="0"/>
                <a:cs typeface="Arial" pitchFamily="34" charset="0"/>
              </a:rPr>
              <a:t>The researcher chooses the sample based on who </a:t>
            </a:r>
            <a:r>
              <a:rPr lang="en-US" sz="1400" dirty="0" smtClean="0">
                <a:latin typeface="Arial" pitchFamily="34" charset="0"/>
                <a:cs typeface="Arial" pitchFamily="34" charset="0"/>
              </a:rPr>
              <a:t>she thinks </a:t>
            </a:r>
            <a:r>
              <a:rPr lang="en-US" sz="1400" dirty="0">
                <a:latin typeface="Arial" pitchFamily="34" charset="0"/>
                <a:cs typeface="Arial" pitchFamily="34" charset="0"/>
              </a:rPr>
              <a:t>would be appropriate for the study</a:t>
            </a:r>
            <a:endParaRPr lang="en-US" sz="1400" kern="1200" dirty="0">
              <a:latin typeface="Arial" pitchFamily="34" charset="0"/>
              <a:cs typeface="Arial" pitchFamily="34" charset="0"/>
            </a:endParaRPr>
          </a:p>
        </p:txBody>
      </p:sp>
      <p:sp>
        <p:nvSpPr>
          <p:cNvPr id="14" name="AutoShape 2" descr="https://explorable.com/images/exponential-discriminative-snowball-sampling.jpg"/>
          <p:cNvSpPr>
            <a:spLocks noChangeAspect="1" noChangeArrowheads="1"/>
          </p:cNvSpPr>
          <p:nvPr/>
        </p:nvSpPr>
        <p:spPr bwMode="auto">
          <a:xfrm>
            <a:off x="155575" y="-639763"/>
            <a:ext cx="2800350" cy="13430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AutoShape 4" descr="https://explorable.com/images/exponential-non-discriminative-snowball-sampling.jpg"/>
          <p:cNvSpPr>
            <a:spLocks noChangeAspect="1" noChangeArrowheads="1"/>
          </p:cNvSpPr>
          <p:nvPr/>
        </p:nvSpPr>
        <p:spPr bwMode="auto">
          <a:xfrm>
            <a:off x="155575" y="-723900"/>
            <a:ext cx="1790700" cy="15144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9" name="Group 38"/>
          <p:cNvGrpSpPr/>
          <p:nvPr/>
        </p:nvGrpSpPr>
        <p:grpSpPr>
          <a:xfrm>
            <a:off x="5791200" y="2761227"/>
            <a:ext cx="3031680" cy="1747789"/>
            <a:chOff x="5791200" y="2761227"/>
            <a:chExt cx="3031680" cy="1747789"/>
          </a:xfrm>
        </p:grpSpPr>
        <p:sp>
          <p:nvSpPr>
            <p:cNvPr id="16" name="Oval 15"/>
            <p:cNvSpPr/>
            <p:nvPr/>
          </p:nvSpPr>
          <p:spPr>
            <a:xfrm>
              <a:off x="5791200" y="3098119"/>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7" name="Oval 16"/>
            <p:cNvSpPr/>
            <p:nvPr/>
          </p:nvSpPr>
          <p:spPr>
            <a:xfrm>
              <a:off x="6479350" y="2862488"/>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8" name="Oval 17"/>
            <p:cNvSpPr/>
            <p:nvPr/>
          </p:nvSpPr>
          <p:spPr>
            <a:xfrm>
              <a:off x="6488875" y="3333750"/>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9" name="Oval 18"/>
            <p:cNvSpPr/>
            <p:nvPr/>
          </p:nvSpPr>
          <p:spPr>
            <a:xfrm>
              <a:off x="7219950" y="3114674"/>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0" name="Oval 19"/>
            <p:cNvSpPr/>
            <p:nvPr/>
          </p:nvSpPr>
          <p:spPr>
            <a:xfrm>
              <a:off x="7219950" y="3511562"/>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1" name="Oval 20"/>
            <p:cNvSpPr/>
            <p:nvPr/>
          </p:nvSpPr>
          <p:spPr>
            <a:xfrm>
              <a:off x="7886700" y="3207077"/>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2" name="Oval 21"/>
            <p:cNvSpPr/>
            <p:nvPr/>
          </p:nvSpPr>
          <p:spPr>
            <a:xfrm>
              <a:off x="7886700" y="3629377"/>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3" name="Oval 22"/>
            <p:cNvSpPr/>
            <p:nvPr/>
          </p:nvSpPr>
          <p:spPr>
            <a:xfrm>
              <a:off x="7886700" y="2761227"/>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25" name="Straight Arrow Connector 24"/>
            <p:cNvCxnSpPr/>
            <p:nvPr/>
          </p:nvCxnSpPr>
          <p:spPr>
            <a:xfrm flipV="1">
              <a:off x="6060250" y="3039211"/>
              <a:ext cx="381000" cy="117816"/>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6" name="Straight Arrow Connector 25"/>
            <p:cNvCxnSpPr/>
            <p:nvPr/>
          </p:nvCxnSpPr>
          <p:spPr>
            <a:xfrm flipV="1">
              <a:off x="6777747" y="3290308"/>
              <a:ext cx="381000" cy="117816"/>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7" name="Straight Arrow Connector 26"/>
            <p:cNvCxnSpPr/>
            <p:nvPr/>
          </p:nvCxnSpPr>
          <p:spPr>
            <a:xfrm flipV="1">
              <a:off x="7463547" y="2996858"/>
              <a:ext cx="381000" cy="117816"/>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8" name="Straight Arrow Connector 27"/>
            <p:cNvCxnSpPr/>
            <p:nvPr/>
          </p:nvCxnSpPr>
          <p:spPr>
            <a:xfrm>
              <a:off x="6043550" y="3290308"/>
              <a:ext cx="397700" cy="201047"/>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30" name="Straight Arrow Connector 29"/>
            <p:cNvCxnSpPr/>
            <p:nvPr/>
          </p:nvCxnSpPr>
          <p:spPr>
            <a:xfrm>
              <a:off x="6777747" y="3525940"/>
              <a:ext cx="381000" cy="7802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32" name="Straight Arrow Connector 31"/>
            <p:cNvCxnSpPr/>
            <p:nvPr/>
          </p:nvCxnSpPr>
          <p:spPr>
            <a:xfrm>
              <a:off x="7463547" y="3669168"/>
              <a:ext cx="381000" cy="7802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33" name="Straight Arrow Connector 32"/>
            <p:cNvCxnSpPr/>
            <p:nvPr/>
          </p:nvCxnSpPr>
          <p:spPr>
            <a:xfrm flipV="1">
              <a:off x="7467600" y="3397260"/>
              <a:ext cx="381000" cy="117816"/>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34" name="Oval 33"/>
            <p:cNvSpPr/>
            <p:nvPr/>
          </p:nvSpPr>
          <p:spPr>
            <a:xfrm>
              <a:off x="8594280" y="3373539"/>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5" name="Oval 34"/>
            <p:cNvSpPr/>
            <p:nvPr/>
          </p:nvSpPr>
          <p:spPr>
            <a:xfrm>
              <a:off x="8590195" y="2958573"/>
              <a:ext cx="228600" cy="2356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36" name="Straight Arrow Connector 35"/>
            <p:cNvCxnSpPr/>
            <p:nvPr/>
          </p:nvCxnSpPr>
          <p:spPr>
            <a:xfrm flipV="1">
              <a:off x="8162925" y="3148169"/>
              <a:ext cx="381000" cy="117816"/>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37" name="Straight Arrow Connector 36"/>
            <p:cNvCxnSpPr/>
            <p:nvPr/>
          </p:nvCxnSpPr>
          <p:spPr>
            <a:xfrm>
              <a:off x="8162925" y="3420604"/>
              <a:ext cx="381000" cy="7802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38" name="TextBox 37"/>
            <p:cNvSpPr txBox="1"/>
            <p:nvPr/>
          </p:nvSpPr>
          <p:spPr>
            <a:xfrm>
              <a:off x="6441250" y="4139684"/>
              <a:ext cx="1932645" cy="369332"/>
            </a:xfrm>
            <a:prstGeom prst="rect">
              <a:avLst/>
            </a:prstGeom>
            <a:noFill/>
          </p:spPr>
          <p:txBody>
            <a:bodyPr wrap="none" rtlCol="0">
              <a:spAutoFit/>
            </a:bodyPr>
            <a:lstStyle/>
            <a:p>
              <a:r>
                <a:rPr lang="en-US" dirty="0" smtClean="0">
                  <a:solidFill>
                    <a:srgbClr val="92D050"/>
                  </a:solidFill>
                </a:rPr>
                <a:t>Snowball sampling</a:t>
              </a:r>
              <a:endParaRPr lang="en-US" dirty="0">
                <a:solidFill>
                  <a:srgbClr val="92D050"/>
                </a:solidFill>
              </a:endParaRPr>
            </a:p>
          </p:txBody>
        </p:sp>
      </p:grpSp>
    </p:spTree>
    <p:extLst>
      <p:ext uri="{BB962C8B-B14F-4D97-AF65-F5344CB8AC3E}">
        <p14:creationId xmlns:p14="http://schemas.microsoft.com/office/powerpoint/2010/main" val="18955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noChangeArrowheads="1"/>
          </p:cNvSpPr>
          <p:nvPr/>
        </p:nvSpPr>
        <p:spPr bwMode="auto">
          <a:xfrm>
            <a:off x="267062" y="14180"/>
            <a:ext cx="803873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0000"/>
              </a:lnSpc>
              <a:spcBef>
                <a:spcPct val="50000"/>
              </a:spcBef>
            </a:pPr>
            <a:r>
              <a:rPr lang="en-US" altLang="zh-CN" sz="3600" b="1" dirty="0" smtClean="0">
                <a:solidFill>
                  <a:srgbClr val="92D050"/>
                </a:solidFill>
                <a:effectLst>
                  <a:outerShdw blurRad="38100" dist="38100" dir="2700000" algn="tl">
                    <a:srgbClr val="000000">
                      <a:alpha val="43137"/>
                    </a:srgbClr>
                  </a:outerShdw>
                </a:effectLst>
                <a:latin typeface="Garamond" panose="02020404030301010803" pitchFamily="18" charset="0"/>
                <a:ea typeface="Microsoft YaHei" pitchFamily="34" charset="-122"/>
              </a:rPr>
              <a:t>Which people and which documents?</a:t>
            </a:r>
            <a:endParaRPr lang="zh-CN" altLang="en-US" sz="3600" b="1" dirty="0">
              <a:solidFill>
                <a:srgbClr val="92D050"/>
              </a:solidFill>
              <a:effectLst>
                <a:outerShdw blurRad="38100" dist="38100" dir="2700000" algn="tl">
                  <a:srgbClr val="000000">
                    <a:alpha val="43137"/>
                  </a:srgbClr>
                </a:outerShdw>
              </a:effectLst>
              <a:latin typeface="Garamond" panose="02020404030301010803" pitchFamily="18" charset="0"/>
              <a:ea typeface="Microsoft YaHei" pitchFamily="34" charset="-122"/>
            </a:endParaRPr>
          </a:p>
        </p:txBody>
      </p:sp>
      <p:sp>
        <p:nvSpPr>
          <p:cNvPr id="14" name="AutoShape 2" descr="https://explorable.com/images/exponential-discriminative-snowball-sampling.jpg"/>
          <p:cNvSpPr>
            <a:spLocks noChangeAspect="1" noChangeArrowheads="1"/>
          </p:cNvSpPr>
          <p:nvPr/>
        </p:nvSpPr>
        <p:spPr bwMode="auto">
          <a:xfrm>
            <a:off x="152400" y="-171450"/>
            <a:ext cx="2800350" cy="13430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8" name="Group 37"/>
          <p:cNvGrpSpPr/>
          <p:nvPr/>
        </p:nvGrpSpPr>
        <p:grpSpPr>
          <a:xfrm>
            <a:off x="1936750" y="839688"/>
            <a:ext cx="5149850" cy="708068"/>
            <a:chOff x="0" y="0"/>
            <a:chExt cx="5235592" cy="744407"/>
          </a:xfrm>
        </p:grpSpPr>
        <p:sp>
          <p:nvSpPr>
            <p:cNvPr id="48" name="Rounded Rectangle 47"/>
            <p:cNvSpPr/>
            <p:nvPr/>
          </p:nvSpPr>
          <p:spPr>
            <a:xfrm>
              <a:off x="0" y="0"/>
              <a:ext cx="5235592" cy="744407"/>
            </a:xfrm>
            <a:prstGeom prst="roundRect">
              <a:avLst/>
            </a:prstGeom>
            <a:noFill/>
            <a:ln>
              <a:solidFill>
                <a:srgbClr val="336600"/>
              </a:solidFill>
            </a:ln>
          </p:spPr>
          <p:style>
            <a:lnRef idx="2">
              <a:schemeClr val="lt1">
                <a:hueOff val="0"/>
                <a:satOff val="0"/>
                <a:lumOff val="0"/>
                <a:alphaOff val="0"/>
              </a:schemeClr>
            </a:lnRef>
            <a:fillRef idx="1">
              <a:schemeClr val="accent3">
                <a:shade val="80000"/>
                <a:hueOff val="0"/>
                <a:satOff val="0"/>
                <a:lumOff val="0"/>
                <a:alphaOff val="0"/>
              </a:schemeClr>
            </a:fillRef>
            <a:effectRef idx="0">
              <a:schemeClr val="accent3">
                <a:shade val="80000"/>
                <a:hueOff val="0"/>
                <a:satOff val="0"/>
                <a:lumOff val="0"/>
                <a:alphaOff val="0"/>
              </a:schemeClr>
            </a:effectRef>
            <a:fontRef idx="minor">
              <a:schemeClr val="lt1"/>
            </a:fontRef>
          </p:style>
        </p:sp>
        <p:sp>
          <p:nvSpPr>
            <p:cNvPr id="49" name="Rounded Rectangle 4"/>
            <p:cNvSpPr/>
            <p:nvPr/>
          </p:nvSpPr>
          <p:spPr>
            <a:xfrm>
              <a:off x="36339" y="36339"/>
              <a:ext cx="4346922" cy="6717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Documents</a:t>
              </a:r>
              <a:endParaRPr lang="en-US" sz="3200" kern="1200"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39" name="Group 38"/>
          <p:cNvGrpSpPr/>
          <p:nvPr/>
        </p:nvGrpSpPr>
        <p:grpSpPr>
          <a:xfrm>
            <a:off x="2952750" y="1583147"/>
            <a:ext cx="5505450" cy="1264801"/>
            <a:chOff x="0" y="745233"/>
            <a:chExt cx="5029200" cy="1264801"/>
          </a:xfrm>
        </p:grpSpPr>
        <p:sp>
          <p:nvSpPr>
            <p:cNvPr id="46" name="Rectangle 45"/>
            <p:cNvSpPr/>
            <p:nvPr/>
          </p:nvSpPr>
          <p:spPr>
            <a:xfrm>
              <a:off x="0" y="745233"/>
              <a:ext cx="4419600" cy="117183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7" name="Rectangle 46"/>
            <p:cNvSpPr/>
            <p:nvPr/>
          </p:nvSpPr>
          <p:spPr>
            <a:xfrm>
              <a:off x="0" y="838200"/>
              <a:ext cx="5029200" cy="117183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032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kern="1200" dirty="0" smtClean="0">
                  <a:solidFill>
                    <a:schemeClr val="accent3">
                      <a:lumMod val="20000"/>
                      <a:lumOff val="80000"/>
                    </a:schemeClr>
                  </a:solidFill>
                  <a:latin typeface="Arial" pitchFamily="34" charset="0"/>
                  <a:cs typeface="Arial" pitchFamily="34" charset="0"/>
                </a:rPr>
                <a:t>Publications</a:t>
              </a:r>
              <a:endParaRPr lang="en-US" kern="1200" dirty="0">
                <a:solidFill>
                  <a:schemeClr val="accent3">
                    <a:lumMod val="20000"/>
                    <a:lumOff val="80000"/>
                  </a:schemeClr>
                </a:solidFill>
                <a:latin typeface="Arial" pitchFamily="34" charset="0"/>
                <a:cs typeface="Arial" pitchFamily="34" charset="0"/>
              </a:endParaRPr>
            </a:p>
            <a:p>
              <a:pPr marL="228600" lvl="1" indent="-228600" algn="l" defTabSz="889000">
                <a:lnSpc>
                  <a:spcPct val="90000"/>
                </a:lnSpc>
                <a:spcBef>
                  <a:spcPct val="0"/>
                </a:spcBef>
                <a:spcAft>
                  <a:spcPct val="20000"/>
                </a:spcAft>
                <a:buChar char="••"/>
              </a:pPr>
              <a:r>
                <a:rPr lang="en-US" kern="1200" dirty="0" smtClean="0">
                  <a:solidFill>
                    <a:schemeClr val="accent3">
                      <a:lumMod val="20000"/>
                      <a:lumOff val="80000"/>
                    </a:schemeClr>
                  </a:solidFill>
                  <a:latin typeface="Arial" pitchFamily="34" charset="0"/>
                  <a:cs typeface="Arial" pitchFamily="34" charset="0"/>
                </a:rPr>
                <a:t>Announcements, curriculum documents, policy papers, annual reports, other studies, etc.</a:t>
              </a:r>
            </a:p>
            <a:p>
              <a:pPr marL="228600" lvl="1" indent="-228600" algn="l" defTabSz="889000">
                <a:lnSpc>
                  <a:spcPct val="90000"/>
                </a:lnSpc>
                <a:spcBef>
                  <a:spcPct val="0"/>
                </a:spcBef>
                <a:spcAft>
                  <a:spcPct val="20000"/>
                </a:spcAft>
                <a:buChar char="••"/>
              </a:pPr>
              <a:r>
                <a:rPr lang="en-US" dirty="0" smtClean="0">
                  <a:solidFill>
                    <a:schemeClr val="accent3">
                      <a:lumMod val="20000"/>
                      <a:lumOff val="80000"/>
                    </a:schemeClr>
                  </a:solidFill>
                  <a:latin typeface="Arial" pitchFamily="34" charset="0"/>
                  <a:cs typeface="Arial" pitchFamily="34" charset="0"/>
                </a:rPr>
                <a:t>All available literature</a:t>
              </a:r>
              <a:endParaRPr lang="en-US" kern="1200" dirty="0">
                <a:solidFill>
                  <a:schemeClr val="accent3">
                    <a:lumMod val="20000"/>
                    <a:lumOff val="80000"/>
                  </a:schemeClr>
                </a:solidFill>
                <a:latin typeface="Arial" pitchFamily="34" charset="0"/>
                <a:cs typeface="Arial" pitchFamily="34" charset="0"/>
              </a:endParaRPr>
            </a:p>
          </p:txBody>
        </p:sp>
      </p:grpSp>
      <p:grpSp>
        <p:nvGrpSpPr>
          <p:cNvPr id="40" name="Group 39"/>
          <p:cNvGrpSpPr/>
          <p:nvPr/>
        </p:nvGrpSpPr>
        <p:grpSpPr>
          <a:xfrm>
            <a:off x="1962150" y="3073676"/>
            <a:ext cx="5276850" cy="708068"/>
            <a:chOff x="0" y="1917067"/>
            <a:chExt cx="5320598" cy="744407"/>
          </a:xfrm>
        </p:grpSpPr>
        <p:sp>
          <p:nvSpPr>
            <p:cNvPr id="44" name="Rounded Rectangle 43"/>
            <p:cNvSpPr/>
            <p:nvPr/>
          </p:nvSpPr>
          <p:spPr>
            <a:xfrm>
              <a:off x="0" y="1917067"/>
              <a:ext cx="5166935" cy="744407"/>
            </a:xfrm>
            <a:prstGeom prst="roundRect">
              <a:avLst/>
            </a:prstGeom>
            <a:noFill/>
            <a:ln>
              <a:solidFill>
                <a:srgbClr val="336600"/>
              </a:solidFill>
            </a:ln>
          </p:spPr>
          <p:style>
            <a:lnRef idx="2">
              <a:schemeClr val="lt1">
                <a:hueOff val="0"/>
                <a:satOff val="0"/>
                <a:lumOff val="0"/>
                <a:alphaOff val="0"/>
              </a:schemeClr>
            </a:lnRef>
            <a:fillRef idx="1">
              <a:schemeClr val="accent3">
                <a:shade val="80000"/>
                <a:hueOff val="218909"/>
                <a:satOff val="-1431"/>
                <a:lumOff val="24554"/>
                <a:alphaOff val="0"/>
              </a:schemeClr>
            </a:fillRef>
            <a:effectRef idx="0">
              <a:schemeClr val="accent3">
                <a:shade val="80000"/>
                <a:hueOff val="218909"/>
                <a:satOff val="-1431"/>
                <a:lumOff val="24554"/>
                <a:alphaOff val="0"/>
              </a:schemeClr>
            </a:effectRef>
            <a:fontRef idx="minor">
              <a:schemeClr val="lt1"/>
            </a:fontRef>
          </p:style>
        </p:sp>
        <p:sp>
          <p:nvSpPr>
            <p:cNvPr id="45" name="Rounded Rectangle 8"/>
            <p:cNvSpPr/>
            <p:nvPr/>
          </p:nvSpPr>
          <p:spPr>
            <a:xfrm>
              <a:off x="36339" y="1953406"/>
              <a:ext cx="5284259" cy="6717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Semi-structured interviews</a:t>
              </a:r>
              <a:endParaRPr lang="en-US" sz="3200" kern="1200"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41" name="Group 40"/>
          <p:cNvGrpSpPr/>
          <p:nvPr/>
        </p:nvGrpSpPr>
        <p:grpSpPr>
          <a:xfrm>
            <a:off x="2952750" y="3781745"/>
            <a:ext cx="5791200" cy="947067"/>
            <a:chOff x="0" y="2661475"/>
            <a:chExt cx="5791200" cy="947067"/>
          </a:xfrm>
        </p:grpSpPr>
        <p:sp>
          <p:nvSpPr>
            <p:cNvPr id="42" name="Rectangle 41"/>
            <p:cNvSpPr/>
            <p:nvPr/>
          </p:nvSpPr>
          <p:spPr>
            <a:xfrm>
              <a:off x="0" y="2661475"/>
              <a:ext cx="4419600" cy="84289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3" name="Rectangle 42"/>
            <p:cNvSpPr/>
            <p:nvPr/>
          </p:nvSpPr>
          <p:spPr>
            <a:xfrm>
              <a:off x="0" y="2765644"/>
              <a:ext cx="5791200" cy="84289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032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kern="1200" dirty="0" smtClean="0">
                  <a:solidFill>
                    <a:schemeClr val="accent3">
                      <a:lumMod val="20000"/>
                      <a:lumOff val="80000"/>
                    </a:schemeClr>
                  </a:solidFill>
                  <a:latin typeface="Arial" pitchFamily="34" charset="0"/>
                  <a:cs typeface="Arial" pitchFamily="34" charset="0"/>
                </a:rPr>
                <a:t>Policy actors: ministers, professional, administrative and technical staff of education (and other) sector(s).</a:t>
              </a:r>
            </a:p>
            <a:p>
              <a:pPr marL="228600" lvl="1" indent="-228600" algn="l" defTabSz="889000">
                <a:lnSpc>
                  <a:spcPct val="90000"/>
                </a:lnSpc>
                <a:spcBef>
                  <a:spcPct val="0"/>
                </a:spcBef>
                <a:spcAft>
                  <a:spcPct val="20000"/>
                </a:spcAft>
                <a:buChar char="••"/>
              </a:pPr>
              <a:r>
                <a:rPr lang="en-US" kern="1200" dirty="0" smtClean="0">
                  <a:solidFill>
                    <a:schemeClr val="accent3">
                      <a:lumMod val="20000"/>
                      <a:lumOff val="80000"/>
                    </a:schemeClr>
                  </a:solidFill>
                  <a:latin typeface="Arial" pitchFamily="34" charset="0"/>
                  <a:cs typeface="Arial" pitchFamily="34" charset="0"/>
                </a:rPr>
                <a:t>About 30 persons</a:t>
              </a:r>
              <a:endParaRPr lang="en-US" kern="1200" dirty="0">
                <a:solidFill>
                  <a:schemeClr val="accent3">
                    <a:lumMod val="20000"/>
                    <a:lumOff val="80000"/>
                  </a:schemeClr>
                </a:solidFill>
                <a:latin typeface="Arial" pitchFamily="34" charset="0"/>
                <a:cs typeface="Arial" pitchFamily="34" charset="0"/>
              </a:endParaRPr>
            </a:p>
          </p:txBody>
        </p:sp>
      </p:grpSp>
    </p:spTree>
    <p:extLst>
      <p:ext uri="{BB962C8B-B14F-4D97-AF65-F5344CB8AC3E}">
        <p14:creationId xmlns:p14="http://schemas.microsoft.com/office/powerpoint/2010/main" val="72506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a:spLocks noChangeArrowheads="1"/>
          </p:cNvSpPr>
          <p:nvPr/>
        </p:nvSpPr>
        <p:spPr bwMode="auto">
          <a:xfrm>
            <a:off x="267062" y="185630"/>
            <a:ext cx="3505024" cy="71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0000"/>
              </a:lnSpc>
              <a:spcBef>
                <a:spcPct val="50000"/>
              </a:spcBef>
            </a:pPr>
            <a:r>
              <a:rPr lang="en-US" altLang="zh-CN" sz="3600" b="1" dirty="0" smtClean="0">
                <a:solidFill>
                  <a:srgbClr val="92D050"/>
                </a:solidFill>
                <a:effectLst>
                  <a:outerShdw blurRad="38100" dist="38100" dir="2700000" algn="tl">
                    <a:srgbClr val="000000">
                      <a:alpha val="43137"/>
                    </a:srgbClr>
                  </a:outerShdw>
                </a:effectLst>
                <a:latin typeface="Garamond" panose="02020404030301010803" pitchFamily="18" charset="0"/>
                <a:ea typeface="Microsoft YaHei" pitchFamily="34" charset="-122"/>
              </a:rPr>
              <a:t>Data analysis</a:t>
            </a:r>
            <a:endParaRPr lang="zh-CN" altLang="en-US" sz="3600" b="1" dirty="0">
              <a:solidFill>
                <a:srgbClr val="92D050"/>
              </a:solidFill>
              <a:effectLst>
                <a:outerShdw blurRad="38100" dist="38100" dir="2700000" algn="tl">
                  <a:srgbClr val="000000">
                    <a:alpha val="43137"/>
                  </a:srgbClr>
                </a:outerShdw>
              </a:effectLst>
              <a:latin typeface="Garamond" panose="02020404030301010803" pitchFamily="18" charset="0"/>
              <a:ea typeface="Microsoft YaHei" pitchFamily="34" charset="-122"/>
            </a:endParaRPr>
          </a:p>
        </p:txBody>
      </p:sp>
      <p:pic>
        <p:nvPicPr>
          <p:cNvPr id="1026" name="Picture 2"/>
          <p:cNvPicPr>
            <a:picLocks noChangeAspect="1" noChangeArrowheads="1"/>
          </p:cNvPicPr>
          <p:nvPr/>
        </p:nvPicPr>
        <p:blipFill>
          <a:blip r:embed="rId3">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4051299" y="1036304"/>
            <a:ext cx="4571999" cy="37612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81000" y="1762768"/>
            <a:ext cx="3416384" cy="2308324"/>
          </a:xfrm>
          <a:prstGeom prst="rect">
            <a:avLst/>
          </a:prstGeom>
          <a:noFill/>
        </p:spPr>
        <p:txBody>
          <a:bodyPr wrap="none" rtlCol="0">
            <a:spAutoFit/>
          </a:bodyPr>
          <a:lstStyle/>
          <a:p>
            <a:r>
              <a:rPr lang="en-US" i="1" dirty="0" smtClean="0">
                <a:solidFill>
                  <a:schemeClr val="accent3">
                    <a:lumMod val="40000"/>
                    <a:lumOff val="60000"/>
                  </a:schemeClr>
                </a:solidFill>
                <a:latin typeface="Arial" pitchFamily="34" charset="0"/>
                <a:cs typeface="Arial" pitchFamily="34" charset="0"/>
              </a:rPr>
              <a:t>Yin’s five phases:</a:t>
            </a:r>
          </a:p>
          <a:p>
            <a:pPr marL="800100" lvl="1" indent="-342900">
              <a:buAutoNum type="arabicPeriod"/>
            </a:pPr>
            <a:r>
              <a:rPr lang="en-US" b="1" dirty="0" smtClean="0">
                <a:solidFill>
                  <a:schemeClr val="accent3">
                    <a:lumMod val="40000"/>
                    <a:lumOff val="60000"/>
                  </a:schemeClr>
                </a:solidFill>
                <a:latin typeface="Arial" pitchFamily="34" charset="0"/>
                <a:cs typeface="Arial" pitchFamily="34" charset="0"/>
              </a:rPr>
              <a:t>Compiling</a:t>
            </a:r>
          </a:p>
          <a:p>
            <a:pPr marL="800100" lvl="1" indent="-342900">
              <a:buAutoNum type="arabicPeriod"/>
            </a:pPr>
            <a:r>
              <a:rPr lang="en-US" b="1" dirty="0" smtClean="0">
                <a:solidFill>
                  <a:schemeClr val="accent3">
                    <a:lumMod val="40000"/>
                    <a:lumOff val="60000"/>
                  </a:schemeClr>
                </a:solidFill>
                <a:latin typeface="Arial" pitchFamily="34" charset="0"/>
                <a:cs typeface="Arial" pitchFamily="34" charset="0"/>
              </a:rPr>
              <a:t>Disassembling</a:t>
            </a:r>
          </a:p>
          <a:p>
            <a:pPr marL="800100" lvl="1" indent="-342900">
              <a:buAutoNum type="arabicPeriod"/>
            </a:pPr>
            <a:r>
              <a:rPr lang="en-US" b="1" dirty="0" smtClean="0">
                <a:solidFill>
                  <a:schemeClr val="accent3">
                    <a:lumMod val="40000"/>
                    <a:lumOff val="60000"/>
                  </a:schemeClr>
                </a:solidFill>
                <a:latin typeface="Arial" pitchFamily="34" charset="0"/>
                <a:cs typeface="Arial" pitchFamily="34" charset="0"/>
              </a:rPr>
              <a:t>Reassembling</a:t>
            </a:r>
          </a:p>
          <a:p>
            <a:pPr marL="800100" lvl="1" indent="-342900">
              <a:buAutoNum type="arabicPeriod"/>
            </a:pPr>
            <a:r>
              <a:rPr lang="en-US" b="1" dirty="0" smtClean="0">
                <a:solidFill>
                  <a:schemeClr val="accent3">
                    <a:lumMod val="40000"/>
                    <a:lumOff val="60000"/>
                  </a:schemeClr>
                </a:solidFill>
                <a:latin typeface="Arial" pitchFamily="34" charset="0"/>
                <a:cs typeface="Arial" pitchFamily="34" charset="0"/>
              </a:rPr>
              <a:t>Interpreting</a:t>
            </a:r>
          </a:p>
          <a:p>
            <a:pPr marL="800100" lvl="1" indent="-342900">
              <a:buAutoNum type="arabicPeriod"/>
            </a:pPr>
            <a:r>
              <a:rPr lang="en-US" b="1" dirty="0" smtClean="0">
                <a:solidFill>
                  <a:schemeClr val="accent3">
                    <a:lumMod val="40000"/>
                    <a:lumOff val="60000"/>
                  </a:schemeClr>
                </a:solidFill>
                <a:latin typeface="Arial" pitchFamily="34" charset="0"/>
                <a:cs typeface="Arial" pitchFamily="34" charset="0"/>
              </a:rPr>
              <a:t>Concluding</a:t>
            </a:r>
          </a:p>
          <a:p>
            <a:pPr marL="342900" indent="-342900">
              <a:buAutoNum type="arabicPeriod"/>
            </a:pPr>
            <a:endParaRPr lang="en-US" b="1" dirty="0">
              <a:solidFill>
                <a:schemeClr val="accent3">
                  <a:lumMod val="40000"/>
                  <a:lumOff val="60000"/>
                </a:schemeClr>
              </a:solidFill>
              <a:latin typeface="Arial" pitchFamily="34" charset="0"/>
              <a:cs typeface="Arial" pitchFamily="34" charset="0"/>
            </a:endParaRPr>
          </a:p>
          <a:p>
            <a:r>
              <a:rPr lang="en-US" dirty="0" smtClean="0">
                <a:solidFill>
                  <a:schemeClr val="accent3">
                    <a:lumMod val="40000"/>
                    <a:lumOff val="60000"/>
                  </a:schemeClr>
                </a:solidFill>
                <a:latin typeface="Arial" pitchFamily="34" charset="0"/>
                <a:cs typeface="Arial" pitchFamily="34" charset="0"/>
              </a:rPr>
              <a:t>Analysis is </a:t>
            </a:r>
            <a:r>
              <a:rPr lang="en-US" i="1" dirty="0" smtClean="0">
                <a:solidFill>
                  <a:schemeClr val="accent3">
                    <a:lumMod val="40000"/>
                    <a:lumOff val="60000"/>
                  </a:schemeClr>
                </a:solidFill>
                <a:latin typeface="Arial" pitchFamily="34" charset="0"/>
                <a:cs typeface="Arial" pitchFamily="34" charset="0"/>
              </a:rPr>
              <a:t>non-linear, recursive</a:t>
            </a:r>
            <a:endParaRPr lang="en-US" i="1" dirty="0">
              <a:solidFill>
                <a:schemeClr val="accent3">
                  <a:lumMod val="40000"/>
                  <a:lumOff val="60000"/>
                </a:schemeClr>
              </a:solidFill>
              <a:latin typeface="Arial" pitchFamily="34" charset="0"/>
              <a:cs typeface="Arial" pitchFamily="34" charset="0"/>
            </a:endParaRPr>
          </a:p>
        </p:txBody>
      </p:sp>
    </p:spTree>
    <p:extLst>
      <p:ext uri="{BB962C8B-B14F-4D97-AF65-F5344CB8AC3E}">
        <p14:creationId xmlns:p14="http://schemas.microsoft.com/office/powerpoint/2010/main" val="279767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20262" y="792526"/>
            <a:ext cx="3971137" cy="4186725"/>
          </a:xfrm>
          <a:prstGeom prst="rect">
            <a:avLst/>
          </a:prstGeom>
          <a:ln>
            <a:solidFill>
              <a:schemeClr val="bg1">
                <a:lumMod val="8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grpSp>
        <p:nvGrpSpPr>
          <p:cNvPr id="4" name="Group 3"/>
          <p:cNvGrpSpPr/>
          <p:nvPr/>
        </p:nvGrpSpPr>
        <p:grpSpPr>
          <a:xfrm>
            <a:off x="4116730" y="1417547"/>
            <a:ext cx="2540000" cy="2608124"/>
            <a:chOff x="916483" y="1984"/>
            <a:chExt cx="2030015" cy="1218009"/>
          </a:xfrm>
          <a:solidFill>
            <a:schemeClr val="accent3">
              <a:lumMod val="60000"/>
              <a:lumOff val="40000"/>
            </a:schemeClr>
          </a:solidFill>
        </p:grpSpPr>
        <p:sp>
          <p:nvSpPr>
            <p:cNvPr id="17" name="Rectangle 16"/>
            <p:cNvSpPr/>
            <p:nvPr/>
          </p:nvSpPr>
          <p:spPr>
            <a:xfrm>
              <a:off x="916483" y="1984"/>
              <a:ext cx="2030015" cy="1218009"/>
            </a:xfrm>
            <a:prstGeom prst="rect">
              <a:avLst/>
            </a:prstGeom>
            <a:grpFill/>
            <a:ln>
              <a:solidFill>
                <a:schemeClr val="bg1">
                  <a:lumMod val="85000"/>
                </a:schemeClr>
              </a:solidFill>
            </a:ln>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sp>
        <p:sp>
          <p:nvSpPr>
            <p:cNvPr id="18" name="Rectangle 17"/>
            <p:cNvSpPr/>
            <p:nvPr/>
          </p:nvSpPr>
          <p:spPr>
            <a:xfrm>
              <a:off x="916483" y="1984"/>
              <a:ext cx="2030015" cy="1218009"/>
            </a:xfrm>
            <a:prstGeom prst="rect">
              <a:avLst/>
            </a:prstGeom>
            <a:grpFill/>
            <a:ln>
              <a:solidFill>
                <a:schemeClr val="bg1">
                  <a:lumMod val="8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endParaRPr lang="en-US" sz="5500" kern="1200"/>
            </a:p>
          </p:txBody>
        </p:sp>
      </p:grpSp>
      <p:grpSp>
        <p:nvGrpSpPr>
          <p:cNvPr id="6" name="Group 5"/>
          <p:cNvGrpSpPr/>
          <p:nvPr/>
        </p:nvGrpSpPr>
        <p:grpSpPr>
          <a:xfrm>
            <a:off x="4667394" y="2256938"/>
            <a:ext cx="1163339" cy="1097085"/>
            <a:chOff x="916483" y="1422995"/>
            <a:chExt cx="2030015" cy="1218009"/>
          </a:xfrm>
          <a:solidFill>
            <a:schemeClr val="accent3">
              <a:lumMod val="20000"/>
              <a:lumOff val="80000"/>
            </a:schemeClr>
          </a:solidFill>
        </p:grpSpPr>
        <p:sp>
          <p:nvSpPr>
            <p:cNvPr id="13" name="Rectangle 12"/>
            <p:cNvSpPr/>
            <p:nvPr/>
          </p:nvSpPr>
          <p:spPr>
            <a:xfrm>
              <a:off x="916483" y="1422995"/>
              <a:ext cx="2030015" cy="1218009"/>
            </a:xfrm>
            <a:prstGeom prst="rect">
              <a:avLst/>
            </a:prstGeom>
            <a:grpFill/>
            <a:ln>
              <a:solidFill>
                <a:schemeClr val="bg1">
                  <a:lumMod val="75000"/>
                </a:schemeClr>
              </a:solidFill>
            </a:ln>
          </p:spPr>
          <p:style>
            <a:lnRef idx="2">
              <a:schemeClr val="lt1">
                <a:hueOff val="0"/>
                <a:satOff val="0"/>
                <a:lumOff val="0"/>
                <a:alphaOff val="0"/>
              </a:schemeClr>
            </a:lnRef>
            <a:fillRef idx="1">
              <a:schemeClr val="accent3">
                <a:shade val="50000"/>
                <a:hueOff val="214044"/>
                <a:satOff val="-3415"/>
                <a:lumOff val="32886"/>
                <a:alphaOff val="0"/>
              </a:schemeClr>
            </a:fillRef>
            <a:effectRef idx="0">
              <a:schemeClr val="accent3">
                <a:shade val="50000"/>
                <a:hueOff val="214044"/>
                <a:satOff val="-3415"/>
                <a:lumOff val="32886"/>
                <a:alphaOff val="0"/>
              </a:schemeClr>
            </a:effectRef>
            <a:fontRef idx="minor">
              <a:schemeClr val="lt1"/>
            </a:fontRef>
          </p:style>
        </p:sp>
        <p:sp>
          <p:nvSpPr>
            <p:cNvPr id="14" name="Rectangle 13"/>
            <p:cNvSpPr/>
            <p:nvPr/>
          </p:nvSpPr>
          <p:spPr>
            <a:xfrm>
              <a:off x="916483" y="1422995"/>
              <a:ext cx="2030015" cy="1218009"/>
            </a:xfrm>
            <a:prstGeom prst="rect">
              <a:avLst/>
            </a:prstGeom>
            <a:grpFill/>
            <a:ln>
              <a:solidFill>
                <a:schemeClr val="bg1">
                  <a:lumMod val="7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endParaRPr lang="en-US" sz="5500" kern="1200"/>
            </a:p>
          </p:txBody>
        </p:sp>
      </p:grpSp>
      <p:sp>
        <p:nvSpPr>
          <p:cNvPr id="12" name="Rectangle 11"/>
          <p:cNvSpPr/>
          <p:nvPr/>
        </p:nvSpPr>
        <p:spPr>
          <a:xfrm>
            <a:off x="-457201" y="1351020"/>
            <a:ext cx="2030015" cy="12180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endParaRPr lang="en-US" sz="5500" kern="1200"/>
          </a:p>
        </p:txBody>
      </p:sp>
      <p:sp>
        <p:nvSpPr>
          <p:cNvPr id="19" name="TextBox 18"/>
          <p:cNvSpPr txBox="1"/>
          <p:nvPr/>
        </p:nvSpPr>
        <p:spPr>
          <a:xfrm>
            <a:off x="3685303" y="4284035"/>
            <a:ext cx="2817251" cy="307777"/>
          </a:xfrm>
          <a:prstGeom prst="rect">
            <a:avLst/>
          </a:prstGeom>
          <a:noFill/>
        </p:spPr>
        <p:txBody>
          <a:bodyPr wrap="square" rtlCol="0">
            <a:spAutoFit/>
          </a:bodyPr>
          <a:lstStyle/>
          <a:p>
            <a:r>
              <a:rPr lang="en-US" sz="1400" dirty="0" smtClean="0"/>
              <a:t>Social conditions of interpretation</a:t>
            </a:r>
            <a:endParaRPr lang="en-US" sz="1400" dirty="0"/>
          </a:p>
        </p:txBody>
      </p:sp>
      <p:sp>
        <p:nvSpPr>
          <p:cNvPr id="21" name="TextBox 20"/>
          <p:cNvSpPr txBox="1"/>
          <p:nvPr/>
        </p:nvSpPr>
        <p:spPr>
          <a:xfrm>
            <a:off x="3758920" y="842165"/>
            <a:ext cx="2897810" cy="307777"/>
          </a:xfrm>
          <a:prstGeom prst="rect">
            <a:avLst/>
          </a:prstGeom>
          <a:noFill/>
        </p:spPr>
        <p:txBody>
          <a:bodyPr wrap="square" rtlCol="0">
            <a:spAutoFit/>
          </a:bodyPr>
          <a:lstStyle/>
          <a:p>
            <a:r>
              <a:rPr lang="en-US" sz="1400" dirty="0" smtClean="0"/>
              <a:t>Social conditions of production</a:t>
            </a:r>
            <a:endParaRPr lang="en-US" sz="1400" dirty="0"/>
          </a:p>
        </p:txBody>
      </p:sp>
      <p:sp>
        <p:nvSpPr>
          <p:cNvPr id="22" name="TextBox 21"/>
          <p:cNvSpPr txBox="1"/>
          <p:nvPr/>
        </p:nvSpPr>
        <p:spPr>
          <a:xfrm>
            <a:off x="4237943" y="1478848"/>
            <a:ext cx="2264611" cy="307777"/>
          </a:xfrm>
          <a:prstGeom prst="rect">
            <a:avLst/>
          </a:prstGeom>
          <a:noFill/>
        </p:spPr>
        <p:txBody>
          <a:bodyPr wrap="square" rtlCol="0">
            <a:spAutoFit/>
          </a:bodyPr>
          <a:lstStyle/>
          <a:p>
            <a:r>
              <a:rPr lang="en-US" sz="1400" dirty="0" smtClean="0"/>
              <a:t>Process of production</a:t>
            </a:r>
            <a:endParaRPr lang="en-US" sz="1400" dirty="0"/>
          </a:p>
        </p:txBody>
      </p:sp>
      <p:sp>
        <p:nvSpPr>
          <p:cNvPr id="23" name="TextBox 22"/>
          <p:cNvSpPr txBox="1"/>
          <p:nvPr/>
        </p:nvSpPr>
        <p:spPr>
          <a:xfrm>
            <a:off x="4093131" y="3474948"/>
            <a:ext cx="2182599" cy="307777"/>
          </a:xfrm>
          <a:prstGeom prst="rect">
            <a:avLst/>
          </a:prstGeom>
          <a:noFill/>
        </p:spPr>
        <p:txBody>
          <a:bodyPr wrap="square" rtlCol="0">
            <a:spAutoFit/>
          </a:bodyPr>
          <a:lstStyle/>
          <a:p>
            <a:r>
              <a:rPr lang="en-US" sz="1400" dirty="0" smtClean="0"/>
              <a:t>Process of interpretation</a:t>
            </a:r>
            <a:endParaRPr lang="en-US" sz="1400" dirty="0"/>
          </a:p>
        </p:txBody>
      </p:sp>
      <p:sp>
        <p:nvSpPr>
          <p:cNvPr id="24" name="TextBox 23"/>
          <p:cNvSpPr txBox="1"/>
          <p:nvPr/>
        </p:nvSpPr>
        <p:spPr>
          <a:xfrm>
            <a:off x="3685303" y="4552936"/>
            <a:ext cx="1464743" cy="307777"/>
          </a:xfrm>
          <a:prstGeom prst="rect">
            <a:avLst/>
          </a:prstGeom>
          <a:noFill/>
        </p:spPr>
        <p:txBody>
          <a:bodyPr wrap="square" rtlCol="0">
            <a:spAutoFit/>
          </a:bodyPr>
          <a:lstStyle/>
          <a:p>
            <a:r>
              <a:rPr lang="en-US" sz="1400" b="1" dirty="0" smtClean="0"/>
              <a:t>CONTEXT</a:t>
            </a:r>
            <a:endParaRPr lang="en-US" sz="1400" b="1" dirty="0"/>
          </a:p>
        </p:txBody>
      </p:sp>
      <p:sp>
        <p:nvSpPr>
          <p:cNvPr id="25" name="TextBox 24"/>
          <p:cNvSpPr txBox="1"/>
          <p:nvPr/>
        </p:nvSpPr>
        <p:spPr>
          <a:xfrm>
            <a:off x="4081421" y="3705799"/>
            <a:ext cx="1508509" cy="307777"/>
          </a:xfrm>
          <a:prstGeom prst="rect">
            <a:avLst/>
          </a:prstGeom>
          <a:noFill/>
        </p:spPr>
        <p:txBody>
          <a:bodyPr wrap="square" rtlCol="0">
            <a:spAutoFit/>
          </a:bodyPr>
          <a:lstStyle/>
          <a:p>
            <a:r>
              <a:rPr lang="en-US" sz="1400" b="1" dirty="0" smtClean="0"/>
              <a:t>INTERACTION</a:t>
            </a:r>
            <a:endParaRPr lang="en-US" sz="1400" b="1" dirty="0"/>
          </a:p>
        </p:txBody>
      </p:sp>
      <p:sp>
        <p:nvSpPr>
          <p:cNvPr id="26" name="TextBox 25"/>
          <p:cNvSpPr txBox="1"/>
          <p:nvPr/>
        </p:nvSpPr>
        <p:spPr>
          <a:xfrm>
            <a:off x="4835675" y="2651591"/>
            <a:ext cx="733442" cy="307777"/>
          </a:xfrm>
          <a:prstGeom prst="rect">
            <a:avLst/>
          </a:prstGeom>
          <a:noFill/>
        </p:spPr>
        <p:txBody>
          <a:bodyPr wrap="square" rtlCol="0">
            <a:spAutoFit/>
          </a:bodyPr>
          <a:lstStyle/>
          <a:p>
            <a:r>
              <a:rPr lang="en-US" sz="1400" b="1" dirty="0" smtClean="0"/>
              <a:t>TEXT</a:t>
            </a:r>
            <a:endParaRPr lang="en-US" sz="1400" b="1" dirty="0"/>
          </a:p>
        </p:txBody>
      </p:sp>
      <p:cxnSp>
        <p:nvCxnSpPr>
          <p:cNvPr id="27" name="Straight Connector 26"/>
          <p:cNvCxnSpPr/>
          <p:nvPr/>
        </p:nvCxnSpPr>
        <p:spPr>
          <a:xfrm flipV="1">
            <a:off x="5589930" y="1873218"/>
            <a:ext cx="2209800" cy="609005"/>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sp>
        <p:nvSpPr>
          <p:cNvPr id="29" name="TextBox 28"/>
          <p:cNvSpPr txBox="1"/>
          <p:nvPr/>
        </p:nvSpPr>
        <p:spPr>
          <a:xfrm>
            <a:off x="7894115" y="2783449"/>
            <a:ext cx="1277215" cy="307777"/>
          </a:xfrm>
          <a:prstGeom prst="rect">
            <a:avLst/>
          </a:prstGeom>
          <a:noFill/>
        </p:spPr>
        <p:txBody>
          <a:bodyPr wrap="square" rtlCol="0">
            <a:spAutoFit/>
          </a:bodyPr>
          <a:lstStyle/>
          <a:p>
            <a:r>
              <a:rPr lang="en-US" sz="1400" dirty="0" smtClean="0">
                <a:solidFill>
                  <a:schemeClr val="bg1"/>
                </a:solidFill>
                <a:effectLst>
                  <a:outerShdw blurRad="38100" dist="38100" dir="2700000" algn="tl">
                    <a:srgbClr val="000000">
                      <a:alpha val="43137"/>
                    </a:srgbClr>
                  </a:outerShdw>
                </a:effectLst>
              </a:rPr>
              <a:t>Interpretation</a:t>
            </a:r>
            <a:endParaRPr lang="en-US" sz="1400" dirty="0">
              <a:solidFill>
                <a:schemeClr val="bg1"/>
              </a:solidFill>
              <a:effectLst>
                <a:outerShdw blurRad="38100" dist="38100" dir="2700000" algn="tl">
                  <a:srgbClr val="000000">
                    <a:alpha val="43137"/>
                  </a:srgbClr>
                </a:outerShdw>
              </a:effectLst>
            </a:endParaRPr>
          </a:p>
        </p:txBody>
      </p:sp>
      <p:sp>
        <p:nvSpPr>
          <p:cNvPr id="31" name="TextBox 30"/>
          <p:cNvSpPr txBox="1"/>
          <p:nvPr/>
        </p:nvSpPr>
        <p:spPr>
          <a:xfrm>
            <a:off x="7894115" y="1719328"/>
            <a:ext cx="1020663" cy="307777"/>
          </a:xfrm>
          <a:prstGeom prst="rect">
            <a:avLst/>
          </a:prstGeom>
          <a:noFill/>
        </p:spPr>
        <p:txBody>
          <a:bodyPr wrap="square" rtlCol="0">
            <a:spAutoFit/>
          </a:bodyPr>
          <a:lstStyle/>
          <a:p>
            <a:r>
              <a:rPr lang="en-US" sz="1400" dirty="0" smtClean="0">
                <a:solidFill>
                  <a:schemeClr val="bg1"/>
                </a:solidFill>
                <a:effectLst>
                  <a:outerShdw blurRad="38100" dist="38100" dir="2700000" algn="tl">
                    <a:srgbClr val="000000">
                      <a:alpha val="43137"/>
                    </a:srgbClr>
                  </a:outerShdw>
                </a:effectLst>
              </a:rPr>
              <a:t>Description</a:t>
            </a:r>
            <a:endParaRPr lang="en-US" sz="1400" dirty="0">
              <a:solidFill>
                <a:schemeClr val="bg1"/>
              </a:solidFill>
              <a:effectLst>
                <a:outerShdw blurRad="38100" dist="38100" dir="2700000" algn="tl">
                  <a:srgbClr val="000000">
                    <a:alpha val="43137"/>
                  </a:srgbClr>
                </a:outerShdw>
              </a:effectLst>
            </a:endParaRPr>
          </a:p>
        </p:txBody>
      </p:sp>
      <p:cxnSp>
        <p:nvCxnSpPr>
          <p:cNvPr id="32" name="Straight Connector 31"/>
          <p:cNvCxnSpPr/>
          <p:nvPr/>
        </p:nvCxnSpPr>
        <p:spPr>
          <a:xfrm>
            <a:off x="5589930" y="2860488"/>
            <a:ext cx="2209800" cy="76849"/>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cxnSp>
        <p:nvCxnSpPr>
          <p:cNvPr id="35" name="Straight Connector 34"/>
          <p:cNvCxnSpPr/>
          <p:nvPr/>
        </p:nvCxnSpPr>
        <p:spPr>
          <a:xfrm flipV="1">
            <a:off x="6123330" y="2937339"/>
            <a:ext cx="1676400" cy="537609"/>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cxnSp>
        <p:nvCxnSpPr>
          <p:cNvPr id="39" name="Straight Connector 38"/>
          <p:cNvCxnSpPr/>
          <p:nvPr/>
        </p:nvCxnSpPr>
        <p:spPr>
          <a:xfrm>
            <a:off x="6123330" y="3859687"/>
            <a:ext cx="1770785" cy="248777"/>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cxnSp>
        <p:nvCxnSpPr>
          <p:cNvPr id="40" name="Straight Connector 39"/>
          <p:cNvCxnSpPr/>
          <p:nvPr/>
        </p:nvCxnSpPr>
        <p:spPr>
          <a:xfrm flipV="1">
            <a:off x="6351930" y="4108467"/>
            <a:ext cx="1542185" cy="329456"/>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sp>
        <p:nvSpPr>
          <p:cNvPr id="45" name="TextBox 44"/>
          <p:cNvSpPr txBox="1"/>
          <p:nvPr/>
        </p:nvSpPr>
        <p:spPr>
          <a:xfrm>
            <a:off x="7894115" y="3907131"/>
            <a:ext cx="1107165" cy="307777"/>
          </a:xfrm>
          <a:prstGeom prst="rect">
            <a:avLst/>
          </a:prstGeom>
          <a:noFill/>
        </p:spPr>
        <p:txBody>
          <a:bodyPr wrap="square" rtlCol="0">
            <a:spAutoFit/>
          </a:bodyPr>
          <a:lstStyle/>
          <a:p>
            <a:r>
              <a:rPr lang="en-US" sz="1400" dirty="0" smtClean="0">
                <a:solidFill>
                  <a:schemeClr val="bg1"/>
                </a:solidFill>
                <a:effectLst>
                  <a:outerShdw blurRad="38100" dist="38100" dir="2700000" algn="tl">
                    <a:srgbClr val="000000">
                      <a:alpha val="43137"/>
                    </a:srgbClr>
                  </a:outerShdw>
                </a:effectLst>
              </a:rPr>
              <a:t>Explanation</a:t>
            </a:r>
            <a:endParaRPr lang="en-US" sz="1400" dirty="0">
              <a:solidFill>
                <a:schemeClr val="bg1"/>
              </a:solidFill>
              <a:effectLst>
                <a:outerShdw blurRad="38100" dist="38100" dir="2700000" algn="tl">
                  <a:srgbClr val="000000">
                    <a:alpha val="43137"/>
                  </a:srgbClr>
                </a:outerShdw>
              </a:effectLst>
            </a:endParaRPr>
          </a:p>
        </p:txBody>
      </p:sp>
      <p:sp>
        <p:nvSpPr>
          <p:cNvPr id="46" name="TextBox 45"/>
          <p:cNvSpPr txBox="1"/>
          <p:nvPr/>
        </p:nvSpPr>
        <p:spPr>
          <a:xfrm>
            <a:off x="234783" y="4517586"/>
            <a:ext cx="2940217" cy="461665"/>
          </a:xfrm>
          <a:prstGeom prst="rect">
            <a:avLst/>
          </a:prstGeom>
          <a:noFill/>
        </p:spPr>
        <p:txBody>
          <a:bodyPr wrap="square" rtlCol="0">
            <a:spAutoFit/>
          </a:bodyPr>
          <a:lstStyle/>
          <a:p>
            <a:r>
              <a:rPr lang="en-US" sz="1200" dirty="0" smtClean="0">
                <a:solidFill>
                  <a:srgbClr val="9BBB59"/>
                </a:solidFill>
                <a:latin typeface="Garamond" pitchFamily="18" charset="0"/>
              </a:rPr>
              <a:t>Discourse as text, interaction and context</a:t>
            </a:r>
            <a:br>
              <a:rPr lang="en-US" sz="1200" dirty="0" smtClean="0">
                <a:solidFill>
                  <a:srgbClr val="9BBB59"/>
                </a:solidFill>
                <a:latin typeface="Garamond" pitchFamily="18" charset="0"/>
              </a:rPr>
            </a:br>
            <a:r>
              <a:rPr lang="en-US" sz="1200" dirty="0" smtClean="0">
                <a:solidFill>
                  <a:srgbClr val="9BBB59"/>
                </a:solidFill>
                <a:latin typeface="Garamond" pitchFamily="18" charset="0"/>
              </a:rPr>
              <a:t>(after </a:t>
            </a:r>
            <a:r>
              <a:rPr lang="en-US" sz="1200" dirty="0" err="1" smtClean="0">
                <a:solidFill>
                  <a:srgbClr val="9BBB59"/>
                </a:solidFill>
                <a:latin typeface="Garamond" pitchFamily="18" charset="0"/>
              </a:rPr>
              <a:t>Fairclough</a:t>
            </a:r>
            <a:r>
              <a:rPr lang="en-US" sz="1200" dirty="0" smtClean="0">
                <a:solidFill>
                  <a:srgbClr val="9BBB59"/>
                </a:solidFill>
                <a:latin typeface="Garamond" pitchFamily="18" charset="0"/>
              </a:rPr>
              <a:t>, 1989; Thompson, 2005)</a:t>
            </a:r>
            <a:endParaRPr lang="en-US" sz="1200" dirty="0">
              <a:solidFill>
                <a:srgbClr val="9BBB59"/>
              </a:solidFill>
              <a:latin typeface="Garamond" pitchFamily="18" charset="0"/>
            </a:endParaRPr>
          </a:p>
        </p:txBody>
      </p:sp>
      <p:sp>
        <p:nvSpPr>
          <p:cNvPr id="47" name="TextBox 46"/>
          <p:cNvSpPr txBox="1"/>
          <p:nvPr/>
        </p:nvSpPr>
        <p:spPr>
          <a:xfrm>
            <a:off x="234783" y="15168"/>
            <a:ext cx="6153685" cy="646331"/>
          </a:xfrm>
          <a:prstGeom prst="rect">
            <a:avLst/>
          </a:prstGeom>
          <a:noFill/>
        </p:spPr>
        <p:txBody>
          <a:bodyPr wrap="square" rtlCol="0">
            <a:spAutoFit/>
          </a:bodyPr>
          <a:lstStyle/>
          <a:p>
            <a:r>
              <a:rPr lang="en-US" sz="3600" b="1" dirty="0" smtClean="0">
                <a:solidFill>
                  <a:srgbClr val="92D050"/>
                </a:solidFill>
                <a:effectLst>
                  <a:outerShdw blurRad="38100" dist="38100" dir="2700000" algn="tl">
                    <a:srgbClr val="000000">
                      <a:alpha val="43137"/>
                    </a:srgbClr>
                  </a:outerShdw>
                </a:effectLst>
                <a:latin typeface="Garamond" pitchFamily="18" charset="0"/>
              </a:rPr>
              <a:t>Critical discourse analysis</a:t>
            </a:r>
            <a:endParaRPr lang="en-US" sz="3600" b="1" dirty="0">
              <a:solidFill>
                <a:srgbClr val="92D050"/>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301452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p:bldP spid="21" grpId="0"/>
      <p:bldP spid="22" grpId="0"/>
      <p:bldP spid="23" grpId="0"/>
      <p:bldP spid="24" grpId="0"/>
      <p:bldP spid="25" grpId="0"/>
      <p:bldP spid="26" grpId="0"/>
      <p:bldP spid="29" grpId="0"/>
      <p:bldP spid="31" grpId="0"/>
      <p:bldP spid="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85741208"/>
              </p:ext>
            </p:extLst>
          </p:nvPr>
        </p:nvGraphicFramePr>
        <p:xfrm>
          <a:off x="5" y="742952"/>
          <a:ext cx="9143992" cy="4114797"/>
        </p:xfrm>
        <a:graphic>
          <a:graphicData uri="http://schemas.openxmlformats.org/drawingml/2006/table">
            <a:tbl>
              <a:tblPr firstRow="1" firstCol="1" bandRow="1">
                <a:tableStyleId>{F5AB1C69-6EDB-4FF4-983F-18BD219EF322}</a:tableStyleId>
              </a:tblPr>
              <a:tblGrid>
                <a:gridCol w="1046341"/>
                <a:gridCol w="202779"/>
                <a:gridCol w="212717"/>
                <a:gridCol w="216459"/>
                <a:gridCol w="216459"/>
                <a:gridCol w="216459"/>
                <a:gridCol w="216459"/>
                <a:gridCol w="216459"/>
                <a:gridCol w="201903"/>
                <a:gridCol w="177413"/>
                <a:gridCol w="282408"/>
                <a:gridCol w="216459"/>
                <a:gridCol w="125140"/>
                <a:gridCol w="125140"/>
                <a:gridCol w="216459"/>
                <a:gridCol w="216459"/>
                <a:gridCol w="216459"/>
                <a:gridCol w="216459"/>
                <a:gridCol w="216459"/>
                <a:gridCol w="218659"/>
                <a:gridCol w="216459"/>
                <a:gridCol w="216459"/>
                <a:gridCol w="216459"/>
                <a:gridCol w="216459"/>
                <a:gridCol w="213853"/>
                <a:gridCol w="219064"/>
                <a:gridCol w="216459"/>
                <a:gridCol w="216459"/>
                <a:gridCol w="179637"/>
                <a:gridCol w="253281"/>
                <a:gridCol w="216459"/>
                <a:gridCol w="216459"/>
                <a:gridCol w="216459"/>
                <a:gridCol w="323147"/>
                <a:gridCol w="177413"/>
                <a:gridCol w="250280"/>
                <a:gridCol w="246881"/>
                <a:gridCol w="358756"/>
              </a:tblGrid>
              <a:tr h="481707">
                <a:tc rowSpan="2">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6">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2013</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3">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2014</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2015</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2016</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81707">
                <a:tc vMerge="1">
                  <a:txBody>
                    <a:bodyPr/>
                    <a:lstStyle/>
                    <a:p>
                      <a:pPr marL="0" marR="0" algn="just">
                        <a:spcBef>
                          <a:spcPts val="0"/>
                        </a:spcBef>
                        <a:spcAft>
                          <a:spcPts val="0"/>
                        </a:spcAft>
                      </a:pPr>
                      <a:endParaRPr lang="en-US" sz="1100" dirty="0">
                        <a:solidFill>
                          <a:schemeClr val="bg1"/>
                        </a:solidFill>
                        <a:effectLst/>
                        <a:latin typeface="Garamond" pitchFamily="18" charset="0"/>
                        <a:ea typeface="Times New Roman"/>
                      </a:endParaRPr>
                    </a:p>
                  </a:txBody>
                  <a:tcPr marL="68580" marR="68580" marT="0" marB="0" anchor="ctr"/>
                </a:tc>
                <a:tc gridSpan="3">
                  <a:txBody>
                    <a:bodyPr/>
                    <a:lstStyle/>
                    <a:p>
                      <a:pPr marL="0" marR="0" algn="ctr">
                        <a:spcBef>
                          <a:spcPts val="0"/>
                        </a:spcBef>
                        <a:spcAft>
                          <a:spcPts val="0"/>
                        </a:spcAft>
                      </a:pPr>
                      <a:r>
                        <a:rPr lang="en-US" sz="1100" dirty="0" smtClean="0">
                          <a:solidFill>
                            <a:srgbClr val="92D050"/>
                          </a:solidFill>
                          <a:effectLst/>
                          <a:latin typeface="Arial" pitchFamily="34" charset="0"/>
                          <a:cs typeface="Arial" pitchFamily="34" charset="0"/>
                        </a:rPr>
                        <a:t>Jul-Sep</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Oct-Dec</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smtClean="0">
                          <a:solidFill>
                            <a:srgbClr val="92D050"/>
                          </a:solidFill>
                          <a:effectLst/>
                          <a:latin typeface="Arial" pitchFamily="34" charset="0"/>
                          <a:cs typeface="Arial" pitchFamily="34" charset="0"/>
                        </a:rPr>
                        <a:t>Jan-Mar</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Apr-Jun</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4">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Jul-Sep</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smtClean="0">
                          <a:solidFill>
                            <a:srgbClr val="92D050"/>
                          </a:solidFill>
                          <a:effectLst/>
                          <a:latin typeface="Arial" pitchFamily="34" charset="0"/>
                          <a:cs typeface="Arial" pitchFamily="34" charset="0"/>
                        </a:rPr>
                        <a:t>Oct-Dec</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Jan-Mar</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Apr-Jun</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Jul-Sep</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Oct-Dec</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a:solidFill>
                            <a:srgbClr val="92D050"/>
                          </a:solidFill>
                          <a:effectLst/>
                          <a:latin typeface="Arial" pitchFamily="34" charset="0"/>
                          <a:cs typeface="Arial" pitchFamily="34" charset="0"/>
                        </a:rPr>
                        <a:t>Jan- Mar</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100" dirty="0" smtClean="0">
                          <a:solidFill>
                            <a:srgbClr val="92D050"/>
                          </a:solidFill>
                          <a:effectLst/>
                          <a:latin typeface="Arial" pitchFamily="34" charset="0"/>
                          <a:cs typeface="Arial" pitchFamily="34" charset="0"/>
                        </a:rPr>
                        <a:t>Apr-Jun</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r>
              <a:tr h="451602">
                <a:tc>
                  <a:txBody>
                    <a:bodyPr/>
                    <a:lstStyle/>
                    <a:p>
                      <a:pPr marL="0" marR="0">
                        <a:spcBef>
                          <a:spcPts val="0"/>
                        </a:spcBef>
                        <a:spcAft>
                          <a:spcPts val="0"/>
                        </a:spcAft>
                      </a:pPr>
                      <a:r>
                        <a:rPr lang="en-US" sz="1100" dirty="0" smtClean="0">
                          <a:solidFill>
                            <a:srgbClr val="92D050"/>
                          </a:solidFill>
                          <a:effectLst/>
                          <a:latin typeface="Arial" pitchFamily="34" charset="0"/>
                          <a:cs typeface="Arial" pitchFamily="34" charset="0"/>
                        </a:rPr>
                        <a:t>Literature</a:t>
                      </a:r>
                    </a:p>
                    <a:p>
                      <a:pPr marL="0" marR="0">
                        <a:spcBef>
                          <a:spcPts val="0"/>
                        </a:spcBef>
                        <a:spcAft>
                          <a:spcPts val="0"/>
                        </a:spcAft>
                      </a:pPr>
                      <a:r>
                        <a:rPr lang="en-US" sz="1100" dirty="0" smtClean="0">
                          <a:solidFill>
                            <a:srgbClr val="92D050"/>
                          </a:solidFill>
                          <a:effectLst/>
                          <a:latin typeface="Arial" pitchFamily="34" charset="0"/>
                          <a:cs typeface="Arial" pitchFamily="34" charset="0"/>
                        </a:rPr>
                        <a:t>Review</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r>
                        <a:rPr lang="en-US" sz="1100" kern="1200" dirty="0" smtClean="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smtClean="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2">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US"/>
                    </a:p>
                  </a:txBody>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r>
              <a:tr h="451602">
                <a:tc>
                  <a:txBody>
                    <a:bodyPr/>
                    <a:lstStyle/>
                    <a:p>
                      <a:pPr marL="0" marR="0" algn="just">
                        <a:spcBef>
                          <a:spcPts val="0"/>
                        </a:spcBef>
                        <a:spcAft>
                          <a:spcPts val="0"/>
                        </a:spcAft>
                      </a:pPr>
                      <a:r>
                        <a:rPr lang="en-US" sz="1100" dirty="0">
                          <a:solidFill>
                            <a:srgbClr val="92D050"/>
                          </a:solidFill>
                          <a:effectLst/>
                          <a:latin typeface="Arial" pitchFamily="34" charset="0"/>
                          <a:cs typeface="Arial" pitchFamily="34" charset="0"/>
                        </a:rPr>
                        <a:t>Research</a:t>
                      </a:r>
                    </a:p>
                    <a:p>
                      <a:pPr marL="0" marR="0" algn="just">
                        <a:spcBef>
                          <a:spcPts val="0"/>
                        </a:spcBef>
                        <a:spcAft>
                          <a:spcPts val="0"/>
                        </a:spcAft>
                      </a:pPr>
                      <a:r>
                        <a:rPr lang="en-US" sz="1100" dirty="0">
                          <a:solidFill>
                            <a:srgbClr val="92D050"/>
                          </a:solidFill>
                          <a:effectLst/>
                          <a:latin typeface="Arial" pitchFamily="34" charset="0"/>
                          <a:cs typeface="Arial" pitchFamily="34" charset="0"/>
                        </a:rPr>
                        <a:t>Proposal</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spcBef>
                          <a:spcPts val="0"/>
                        </a:spcBef>
                        <a:spcAft>
                          <a:spcPts val="0"/>
                        </a:spcAft>
                      </a:pPr>
                      <a:r>
                        <a:rPr lang="en-US" sz="1100" kern="1200" dirty="0">
                          <a:effectLst/>
                          <a:latin typeface="Arial" pitchFamily="34" charset="0"/>
                          <a:cs typeface="Arial" pitchFamily="34" charset="0"/>
                        </a:rPr>
                        <a:t> </a:t>
                      </a:r>
                      <a:endParaRPr lang="en-US" sz="1100" kern="1200" dirty="0">
                        <a:solidFill>
                          <a:schemeClr val="bg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smtClean="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smtClean="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441771">
                <a:tc>
                  <a:txBody>
                    <a:bodyPr/>
                    <a:lstStyle/>
                    <a:p>
                      <a:pPr marL="0" marR="0" algn="just">
                        <a:spcBef>
                          <a:spcPts val="0"/>
                        </a:spcBef>
                        <a:spcAft>
                          <a:spcPts val="0"/>
                        </a:spcAft>
                      </a:pPr>
                      <a:r>
                        <a:rPr lang="en-US" sz="1100" dirty="0">
                          <a:solidFill>
                            <a:srgbClr val="92D050"/>
                          </a:solidFill>
                          <a:effectLst/>
                          <a:latin typeface="Arial" pitchFamily="34" charset="0"/>
                          <a:cs typeface="Arial" pitchFamily="34" charset="0"/>
                        </a:rPr>
                        <a:t>Development</a:t>
                      </a:r>
                    </a:p>
                    <a:p>
                      <a:pPr marL="0" marR="0" algn="just">
                        <a:spcBef>
                          <a:spcPts val="0"/>
                        </a:spcBef>
                        <a:spcAft>
                          <a:spcPts val="0"/>
                        </a:spcAft>
                      </a:pPr>
                      <a:r>
                        <a:rPr lang="en-US" sz="1100" dirty="0">
                          <a:solidFill>
                            <a:srgbClr val="92D050"/>
                          </a:solidFill>
                          <a:effectLst/>
                          <a:latin typeface="Arial" pitchFamily="34" charset="0"/>
                          <a:cs typeface="Arial" pitchFamily="34" charset="0"/>
                        </a:rPr>
                        <a:t>of tools</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2">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US"/>
                    </a:p>
                  </a:txBody>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ln>
                            <a:solidFill>
                              <a:srgbClr val="FFFFFF"/>
                            </a:solidFill>
                          </a:ln>
                          <a:effectLst/>
                          <a:latin typeface="Arial" pitchFamily="34" charset="0"/>
                          <a:cs typeface="Arial" pitchFamily="34" charset="0"/>
                        </a:rPr>
                        <a:t> </a:t>
                      </a:r>
                      <a:endParaRPr lang="en-US" sz="1100" dirty="0">
                        <a:ln>
                          <a:solidFill>
                            <a:srgbClr val="FFFFFF"/>
                          </a:solidFill>
                        </a:ln>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451602">
                <a:tc>
                  <a:txBody>
                    <a:bodyPr/>
                    <a:lstStyle/>
                    <a:p>
                      <a:pPr marL="0" marR="0" algn="just">
                        <a:spcBef>
                          <a:spcPts val="0"/>
                        </a:spcBef>
                        <a:spcAft>
                          <a:spcPts val="0"/>
                        </a:spcAft>
                      </a:pPr>
                      <a:r>
                        <a:rPr lang="en-US" sz="1100" dirty="0">
                          <a:solidFill>
                            <a:srgbClr val="92D050"/>
                          </a:solidFill>
                          <a:effectLst/>
                          <a:latin typeface="Arial" pitchFamily="34" charset="0"/>
                          <a:cs typeface="Arial" pitchFamily="34" charset="0"/>
                        </a:rPr>
                        <a:t>Data</a:t>
                      </a:r>
                    </a:p>
                    <a:p>
                      <a:pPr marL="0" marR="0" algn="just">
                        <a:spcBef>
                          <a:spcPts val="0"/>
                        </a:spcBef>
                        <a:spcAft>
                          <a:spcPts val="0"/>
                        </a:spcAft>
                      </a:pPr>
                      <a:r>
                        <a:rPr lang="en-US" sz="1100" dirty="0">
                          <a:solidFill>
                            <a:srgbClr val="92D050"/>
                          </a:solidFill>
                          <a:effectLst/>
                          <a:latin typeface="Arial" pitchFamily="34" charset="0"/>
                          <a:cs typeface="Arial" pitchFamily="34" charset="0"/>
                        </a:rPr>
                        <a:t>Collection</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2">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US"/>
                    </a:p>
                  </a:txBody>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451602">
                <a:tc>
                  <a:txBody>
                    <a:bodyPr/>
                    <a:lstStyle/>
                    <a:p>
                      <a:pPr marL="0" marR="0" algn="just">
                        <a:spcBef>
                          <a:spcPts val="0"/>
                        </a:spcBef>
                        <a:spcAft>
                          <a:spcPts val="0"/>
                        </a:spcAft>
                      </a:pPr>
                      <a:r>
                        <a:rPr lang="en-US" sz="1100" dirty="0" smtClean="0">
                          <a:solidFill>
                            <a:srgbClr val="92D050"/>
                          </a:solidFill>
                          <a:effectLst/>
                          <a:latin typeface="Arial" pitchFamily="34" charset="0"/>
                          <a:ea typeface="Times New Roman"/>
                          <a:cs typeface="Arial" pitchFamily="34" charset="0"/>
                        </a:rPr>
                        <a:t>Data Analysis</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endParaRPr lang="en-US" sz="1100" kern="1200" dirty="0">
                        <a:solidFill>
                          <a:schemeClr val="dk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endParaRPr lang="en-US" sz="1100" kern="1200" dirty="0">
                        <a:solidFill>
                          <a:schemeClr val="dk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endParaRPr lang="en-US" sz="1100" kern="1200" dirty="0">
                        <a:solidFill>
                          <a:schemeClr val="dk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endParaRPr lang="en-US" sz="1100" kern="1200" dirty="0">
                        <a:solidFill>
                          <a:schemeClr val="dk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endParaRPr lang="en-US" sz="1100" kern="1200" dirty="0">
                        <a:solidFill>
                          <a:schemeClr val="dk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endParaRPr lang="en-US" sz="1100" kern="1200" dirty="0">
                        <a:solidFill>
                          <a:schemeClr val="dk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endParaRPr lang="en-US" sz="1100" kern="1200" dirty="0">
                        <a:solidFill>
                          <a:schemeClr val="dk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endParaRPr lang="en-US" sz="1100" kern="1200" dirty="0">
                        <a:solidFill>
                          <a:schemeClr val="dk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defTabSz="914400" rtl="0" eaLnBrk="1" latinLnBrk="0" hangingPunct="1">
                        <a:spcBef>
                          <a:spcPts val="0"/>
                        </a:spcBef>
                        <a:spcAft>
                          <a:spcPts val="0"/>
                        </a:spcAft>
                      </a:pPr>
                      <a:endParaRPr lang="en-US" sz="1100" kern="1200" dirty="0">
                        <a:solidFill>
                          <a:schemeClr val="dk1"/>
                        </a:solidFill>
                        <a:effectLst/>
                        <a:latin typeface="Arial" pitchFamily="34" charset="0"/>
                        <a:ea typeface="+mn-ea"/>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2">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US"/>
                    </a:p>
                  </a:txBody>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en-US" sz="1100" dirty="0" smtClean="0">
                        <a:solidFill>
                          <a:schemeClr val="bg1"/>
                        </a:solidFill>
                        <a:effectLst/>
                        <a:latin typeface="Arial" pitchFamily="34" charset="0"/>
                        <a:ea typeface="Times New Roman"/>
                        <a:cs typeface="Arial" pitchFamily="34" charset="0"/>
                      </a:endParaRPr>
                    </a:p>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en-US" sz="1100" dirty="0" smtClean="0">
                        <a:solidFill>
                          <a:schemeClr val="bg1"/>
                        </a:solidFill>
                        <a:effectLst/>
                        <a:latin typeface="Arial" pitchFamily="34" charset="0"/>
                        <a:ea typeface="Times New Roman"/>
                        <a:cs typeface="Arial" pitchFamily="34" charset="0"/>
                      </a:endParaRPr>
                    </a:p>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451602">
                <a:tc>
                  <a:txBody>
                    <a:bodyPr/>
                    <a:lstStyle/>
                    <a:p>
                      <a:pPr marL="0" marR="0" algn="just">
                        <a:spcBef>
                          <a:spcPts val="0"/>
                        </a:spcBef>
                        <a:spcAft>
                          <a:spcPts val="0"/>
                        </a:spcAft>
                      </a:pPr>
                      <a:r>
                        <a:rPr lang="en-US" sz="1100" dirty="0">
                          <a:solidFill>
                            <a:srgbClr val="92D050"/>
                          </a:solidFill>
                          <a:effectLst/>
                          <a:latin typeface="Arial" pitchFamily="34" charset="0"/>
                          <a:cs typeface="Arial" pitchFamily="34" charset="0"/>
                        </a:rPr>
                        <a:t>Thesis</a:t>
                      </a:r>
                    </a:p>
                    <a:p>
                      <a:pPr marL="0" marR="0" algn="just">
                        <a:spcBef>
                          <a:spcPts val="0"/>
                        </a:spcBef>
                        <a:spcAft>
                          <a:spcPts val="0"/>
                        </a:spcAft>
                      </a:pPr>
                      <a:r>
                        <a:rPr lang="en-US" sz="1100" dirty="0">
                          <a:solidFill>
                            <a:srgbClr val="92D050"/>
                          </a:solidFill>
                          <a:effectLst/>
                          <a:latin typeface="Arial" pitchFamily="34" charset="0"/>
                          <a:cs typeface="Arial" pitchFamily="34" charset="0"/>
                        </a:rPr>
                        <a:t>Write-up</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2">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US"/>
                    </a:p>
                  </a:txBody>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100" dirty="0">
                          <a:effectLst/>
                          <a:latin typeface="Arial" pitchFamily="34" charset="0"/>
                          <a:cs typeface="Arial" pitchFamily="34" charset="0"/>
                        </a:rPr>
                        <a:t> </a:t>
                      </a:r>
                      <a:r>
                        <a:rPr lang="en-US" sz="1100" dirty="0" smtClean="0">
                          <a:effectLst/>
                          <a:latin typeface="Arial" pitchFamily="34" charset="0"/>
                          <a:cs typeface="Arial" pitchFamily="34" charset="0"/>
                        </a:rPr>
                        <a:t> </a:t>
                      </a:r>
                      <a:endParaRPr lang="en-US" sz="1100" dirty="0" smtClean="0">
                        <a:solidFill>
                          <a:schemeClr val="bg1"/>
                        </a:solidFill>
                        <a:effectLst/>
                        <a:latin typeface="Arial" pitchFamily="34" charset="0"/>
                        <a:ea typeface="Times New Roman"/>
                        <a:cs typeface="Arial" pitchFamily="34" charset="0"/>
                      </a:endParaRPr>
                    </a:p>
                    <a:p>
                      <a:pPr marL="0" marR="0" algn="just">
                        <a:spcBef>
                          <a:spcPts val="0"/>
                        </a:spcBef>
                        <a:spcAft>
                          <a:spcPts val="0"/>
                        </a:spcAft>
                      </a:pP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451602">
                <a:tc>
                  <a:txBody>
                    <a:bodyPr/>
                    <a:lstStyle/>
                    <a:p>
                      <a:pPr marL="0" marR="0" algn="just">
                        <a:spcBef>
                          <a:spcPts val="0"/>
                        </a:spcBef>
                        <a:spcAft>
                          <a:spcPts val="0"/>
                        </a:spcAft>
                      </a:pPr>
                      <a:r>
                        <a:rPr lang="en-US" sz="1100" dirty="0">
                          <a:solidFill>
                            <a:srgbClr val="92D050"/>
                          </a:solidFill>
                          <a:effectLst/>
                          <a:latin typeface="Arial" pitchFamily="34" charset="0"/>
                          <a:cs typeface="Arial" pitchFamily="34" charset="0"/>
                        </a:rPr>
                        <a:t>Submission</a:t>
                      </a:r>
                    </a:p>
                    <a:p>
                      <a:pPr marL="0" marR="0" algn="just">
                        <a:spcBef>
                          <a:spcPts val="0"/>
                        </a:spcBef>
                        <a:spcAft>
                          <a:spcPts val="0"/>
                        </a:spcAft>
                      </a:pPr>
                      <a:r>
                        <a:rPr lang="en-US" sz="1100" dirty="0">
                          <a:solidFill>
                            <a:srgbClr val="92D050"/>
                          </a:solidFill>
                          <a:effectLst/>
                          <a:latin typeface="Arial" pitchFamily="34" charset="0"/>
                          <a:cs typeface="Arial" pitchFamily="34" charset="0"/>
                        </a:rPr>
                        <a:t>of thesis</a:t>
                      </a:r>
                      <a:endParaRPr lang="en-US" sz="1100" dirty="0">
                        <a:solidFill>
                          <a:srgbClr val="92D050"/>
                        </a:solidFill>
                        <a:effectLst/>
                        <a:latin typeface="Arial" pitchFamily="34" charset="0"/>
                        <a:ea typeface="Times New Roman"/>
                        <a:cs typeface="Arial"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a:effectLst/>
                          <a:latin typeface="Arial" pitchFamily="34" charset="0"/>
                          <a:cs typeface="Arial" pitchFamily="34" charset="0"/>
                        </a:rPr>
                        <a:t> </a:t>
                      </a:r>
                      <a:endParaRPr lang="en-US" sz="110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spcBef>
                          <a:spcPts val="0"/>
                        </a:spcBef>
                        <a:spcAft>
                          <a:spcPts val="0"/>
                        </a:spcAft>
                      </a:pPr>
                      <a:r>
                        <a:rPr lang="en-US" sz="1100" dirty="0" smtClean="0">
                          <a:effectLst/>
                          <a:latin typeface="Arial" pitchFamily="34" charset="0"/>
                          <a:cs typeface="Arial" pitchFamily="34" charset="0"/>
                        </a:rPr>
                        <a:t> </a:t>
                      </a:r>
                      <a:endParaRPr lang="en-US" sz="1100" dirty="0">
                        <a:solidFill>
                          <a:schemeClr val="bg1"/>
                        </a:solidFill>
                        <a:effectLst/>
                        <a:latin typeface="Arial" pitchFamily="34" charset="0"/>
                        <a:ea typeface="Times New Roman"/>
                        <a:cs typeface="Arial"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r>
            </a:tbl>
          </a:graphicData>
        </a:graphic>
      </p:graphicFrame>
      <p:sp>
        <p:nvSpPr>
          <p:cNvPr id="5" name="TextBox 4"/>
          <p:cNvSpPr txBox="1"/>
          <p:nvPr/>
        </p:nvSpPr>
        <p:spPr>
          <a:xfrm>
            <a:off x="304800" y="21842"/>
            <a:ext cx="2074607" cy="646331"/>
          </a:xfrm>
          <a:prstGeom prst="rect">
            <a:avLst/>
          </a:prstGeom>
          <a:noFill/>
        </p:spPr>
        <p:txBody>
          <a:bodyPr wrap="none" rtlCol="0">
            <a:spAutoFit/>
          </a:bodyPr>
          <a:lstStyle/>
          <a:p>
            <a:r>
              <a:rPr lang="en-US" sz="3600" b="1" dirty="0" smtClean="0">
                <a:solidFill>
                  <a:srgbClr val="92D050"/>
                </a:solidFill>
                <a:latin typeface="Garamond" pitchFamily="18" charset="0"/>
              </a:rPr>
              <a:t>Time line</a:t>
            </a:r>
            <a:endParaRPr lang="en-US" sz="3600" b="1" dirty="0">
              <a:solidFill>
                <a:srgbClr val="92D050"/>
              </a:solidFill>
              <a:latin typeface="Garamond" pitchFamily="18" charset="0"/>
            </a:endParaRPr>
          </a:p>
        </p:txBody>
      </p:sp>
    </p:spTree>
    <p:extLst>
      <p:ext uri="{BB962C8B-B14F-4D97-AF65-F5344CB8AC3E}">
        <p14:creationId xmlns:p14="http://schemas.microsoft.com/office/powerpoint/2010/main" val="40671954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11600" y="1563132"/>
            <a:ext cx="1366080" cy="707886"/>
          </a:xfrm>
          <a:prstGeom prst="rect">
            <a:avLst/>
          </a:prstGeom>
          <a:noFill/>
        </p:spPr>
        <p:txBody>
          <a:bodyPr wrap="none" rtlCol="0">
            <a:spAutoFit/>
          </a:bodyPr>
          <a:lstStyle/>
          <a:p>
            <a:r>
              <a:rPr lang="en-US" sz="4000" b="1" dirty="0" smtClean="0">
                <a:solidFill>
                  <a:srgbClr val="92D050"/>
                </a:solidFill>
                <a:latin typeface="Garamond" pitchFamily="18" charset="0"/>
              </a:rPr>
              <a:t>END</a:t>
            </a:r>
            <a:endParaRPr lang="en-US" sz="4000" b="1" dirty="0">
              <a:solidFill>
                <a:srgbClr val="92D050"/>
              </a:solidFill>
              <a:latin typeface="Garamond" pitchFamily="18" charset="0"/>
            </a:endParaRPr>
          </a:p>
        </p:txBody>
      </p:sp>
      <p:sp>
        <p:nvSpPr>
          <p:cNvPr id="3" name="TextBox 2"/>
          <p:cNvSpPr txBox="1"/>
          <p:nvPr/>
        </p:nvSpPr>
        <p:spPr>
          <a:xfrm>
            <a:off x="3124200" y="2956698"/>
            <a:ext cx="2815643" cy="369332"/>
          </a:xfrm>
          <a:prstGeom prst="rect">
            <a:avLst/>
          </a:prstGeom>
          <a:noFill/>
        </p:spPr>
        <p:txBody>
          <a:bodyPr wrap="none" rtlCol="0">
            <a:spAutoFit/>
          </a:bodyPr>
          <a:lstStyle/>
          <a:p>
            <a:r>
              <a:rPr lang="en-US" dirty="0" smtClean="0">
                <a:solidFill>
                  <a:schemeClr val="bg1">
                    <a:lumMod val="95000"/>
                  </a:schemeClr>
                </a:solidFill>
              </a:rPr>
              <a:t>Thank you for your patience</a:t>
            </a:r>
          </a:p>
        </p:txBody>
      </p:sp>
    </p:spTree>
    <p:extLst>
      <p:ext uri="{BB962C8B-B14F-4D97-AF65-F5344CB8AC3E}">
        <p14:creationId xmlns:p14="http://schemas.microsoft.com/office/powerpoint/2010/main" val="2902268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3158530"/>
            <a:ext cx="5237331" cy="369332"/>
          </a:xfrm>
          <a:prstGeom prst="rect">
            <a:avLst/>
          </a:prstGeom>
          <a:noFill/>
        </p:spPr>
        <p:txBody>
          <a:bodyPr wrap="none" rtlCol="0">
            <a:spAutoFit/>
          </a:bodyPr>
          <a:lstStyle/>
          <a:p>
            <a:r>
              <a:rPr lang="en-US" dirty="0" smtClean="0">
                <a:solidFill>
                  <a:schemeClr val="accent3">
                    <a:lumMod val="40000"/>
                    <a:lumOff val="60000"/>
                  </a:schemeClr>
                </a:solidFill>
                <a:effectLst>
                  <a:outerShdw blurRad="38100" dist="38100" dir="2700000" algn="tl">
                    <a:srgbClr val="000000">
                      <a:alpha val="43137"/>
                    </a:srgbClr>
                  </a:outerShdw>
                </a:effectLst>
                <a:latin typeface="Arial" pitchFamily="34" charset="0"/>
                <a:cs typeface="Arial" pitchFamily="34" charset="0"/>
              </a:rPr>
              <a:t>slides to answer specific questions that may arise</a:t>
            </a:r>
            <a:endParaRPr lang="en-US" dirty="0">
              <a:solidFill>
                <a:schemeClr val="accent3">
                  <a:lumMod val="40000"/>
                  <a:lumOff val="60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TextBox 2"/>
          <p:cNvSpPr txBox="1"/>
          <p:nvPr/>
        </p:nvSpPr>
        <p:spPr>
          <a:xfrm>
            <a:off x="2796044" y="2241201"/>
            <a:ext cx="3455241" cy="461665"/>
          </a:xfrm>
          <a:prstGeom prst="rect">
            <a:avLst/>
          </a:prstGeom>
          <a:noFill/>
        </p:spPr>
        <p:txBody>
          <a:bodyPr wrap="none" rtlCol="0">
            <a:spAutoFit/>
          </a:bodyPr>
          <a:lstStyle/>
          <a:p>
            <a:r>
              <a:rPr lang="en-US" sz="2400" b="1" dirty="0" smtClean="0">
                <a:solidFill>
                  <a:schemeClr val="accent3">
                    <a:lumMod val="40000"/>
                    <a:lumOff val="60000"/>
                  </a:schemeClr>
                </a:solidFill>
                <a:effectLst>
                  <a:outerShdw blurRad="38100" dist="38100" dir="2700000" algn="tl">
                    <a:srgbClr val="000000">
                      <a:alpha val="43137"/>
                    </a:srgbClr>
                  </a:outerShdw>
                </a:effectLst>
                <a:latin typeface="Arial" pitchFamily="34" charset="0"/>
                <a:cs typeface="Arial" pitchFamily="34" charset="0"/>
              </a:rPr>
              <a:t>ADDITIONAL DETAILS</a:t>
            </a:r>
            <a:endParaRPr lang="en-US" sz="2400" b="1" dirty="0">
              <a:solidFill>
                <a:schemeClr val="accent3">
                  <a:lumMod val="40000"/>
                  <a:lumOff val="60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8418956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20262" y="792526"/>
            <a:ext cx="3971137" cy="4186725"/>
          </a:xfrm>
          <a:prstGeom prst="rect">
            <a:avLst/>
          </a:prstGeom>
          <a:ln>
            <a:solidFill>
              <a:schemeClr val="bg1">
                <a:lumMod val="8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grpSp>
        <p:nvGrpSpPr>
          <p:cNvPr id="4" name="Group 3"/>
          <p:cNvGrpSpPr/>
          <p:nvPr/>
        </p:nvGrpSpPr>
        <p:grpSpPr>
          <a:xfrm>
            <a:off x="4116730" y="1417547"/>
            <a:ext cx="2540000" cy="2608124"/>
            <a:chOff x="916483" y="1984"/>
            <a:chExt cx="2030015" cy="1218009"/>
          </a:xfrm>
        </p:grpSpPr>
        <p:sp>
          <p:nvSpPr>
            <p:cNvPr id="17" name="Rectangle 16"/>
            <p:cNvSpPr/>
            <p:nvPr/>
          </p:nvSpPr>
          <p:spPr>
            <a:xfrm>
              <a:off x="916483" y="1984"/>
              <a:ext cx="2030015" cy="1218009"/>
            </a:xfrm>
            <a:prstGeom prst="rect">
              <a:avLst/>
            </a:prstGeom>
            <a:ln>
              <a:solidFill>
                <a:schemeClr val="bg1">
                  <a:lumMod val="85000"/>
                </a:schemeClr>
              </a:solidFill>
            </a:ln>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sp>
        <p:sp>
          <p:nvSpPr>
            <p:cNvPr id="18" name="Rectangle 17"/>
            <p:cNvSpPr/>
            <p:nvPr/>
          </p:nvSpPr>
          <p:spPr>
            <a:xfrm>
              <a:off x="916483" y="1984"/>
              <a:ext cx="2030015" cy="1218009"/>
            </a:xfrm>
            <a:prstGeom prst="rect">
              <a:avLst/>
            </a:prstGeom>
            <a:ln>
              <a:solidFill>
                <a:schemeClr val="bg1">
                  <a:lumMod val="8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endParaRPr lang="en-US" sz="5500" kern="1200"/>
            </a:p>
          </p:txBody>
        </p:sp>
      </p:grpSp>
      <p:grpSp>
        <p:nvGrpSpPr>
          <p:cNvPr id="6" name="Group 5"/>
          <p:cNvGrpSpPr/>
          <p:nvPr/>
        </p:nvGrpSpPr>
        <p:grpSpPr>
          <a:xfrm>
            <a:off x="4667394" y="2256938"/>
            <a:ext cx="1163339" cy="1097085"/>
            <a:chOff x="916483" y="1422995"/>
            <a:chExt cx="2030015" cy="1218009"/>
          </a:xfrm>
        </p:grpSpPr>
        <p:sp>
          <p:nvSpPr>
            <p:cNvPr id="13" name="Rectangle 12"/>
            <p:cNvSpPr/>
            <p:nvPr/>
          </p:nvSpPr>
          <p:spPr>
            <a:xfrm>
              <a:off x="916483" y="1422995"/>
              <a:ext cx="2030015" cy="1218009"/>
            </a:xfrm>
            <a:prstGeom prst="rect">
              <a:avLst/>
            </a:prstGeom>
            <a:ln>
              <a:solidFill>
                <a:schemeClr val="bg1">
                  <a:lumMod val="75000"/>
                </a:schemeClr>
              </a:solidFill>
            </a:ln>
          </p:spPr>
          <p:style>
            <a:lnRef idx="2">
              <a:schemeClr val="lt1">
                <a:hueOff val="0"/>
                <a:satOff val="0"/>
                <a:lumOff val="0"/>
                <a:alphaOff val="0"/>
              </a:schemeClr>
            </a:lnRef>
            <a:fillRef idx="1">
              <a:schemeClr val="accent3">
                <a:shade val="50000"/>
                <a:hueOff val="214044"/>
                <a:satOff val="-3415"/>
                <a:lumOff val="32886"/>
                <a:alphaOff val="0"/>
              </a:schemeClr>
            </a:fillRef>
            <a:effectRef idx="0">
              <a:schemeClr val="accent3">
                <a:shade val="50000"/>
                <a:hueOff val="214044"/>
                <a:satOff val="-3415"/>
                <a:lumOff val="32886"/>
                <a:alphaOff val="0"/>
              </a:schemeClr>
            </a:effectRef>
            <a:fontRef idx="minor">
              <a:schemeClr val="lt1"/>
            </a:fontRef>
          </p:style>
        </p:sp>
        <p:sp>
          <p:nvSpPr>
            <p:cNvPr id="14" name="Rectangle 13"/>
            <p:cNvSpPr/>
            <p:nvPr/>
          </p:nvSpPr>
          <p:spPr>
            <a:xfrm>
              <a:off x="916483" y="1422995"/>
              <a:ext cx="2030015" cy="1218009"/>
            </a:xfrm>
            <a:prstGeom prst="rect">
              <a:avLst/>
            </a:prstGeom>
            <a:ln>
              <a:solidFill>
                <a:schemeClr val="bg1">
                  <a:lumMod val="7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endParaRPr lang="en-US" sz="5500" kern="1200"/>
            </a:p>
          </p:txBody>
        </p:sp>
      </p:grpSp>
      <p:sp>
        <p:nvSpPr>
          <p:cNvPr id="12" name="Rectangle 11"/>
          <p:cNvSpPr/>
          <p:nvPr/>
        </p:nvSpPr>
        <p:spPr>
          <a:xfrm>
            <a:off x="-457201" y="1351020"/>
            <a:ext cx="2030015" cy="12180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endParaRPr lang="en-US" sz="5500" kern="1200"/>
          </a:p>
        </p:txBody>
      </p:sp>
      <p:sp>
        <p:nvSpPr>
          <p:cNvPr id="19" name="TextBox 18"/>
          <p:cNvSpPr txBox="1"/>
          <p:nvPr/>
        </p:nvSpPr>
        <p:spPr>
          <a:xfrm>
            <a:off x="3685303" y="4284035"/>
            <a:ext cx="2817251" cy="307777"/>
          </a:xfrm>
          <a:prstGeom prst="rect">
            <a:avLst/>
          </a:prstGeom>
          <a:noFill/>
        </p:spPr>
        <p:txBody>
          <a:bodyPr wrap="square" rtlCol="0">
            <a:spAutoFit/>
          </a:bodyPr>
          <a:lstStyle/>
          <a:p>
            <a:r>
              <a:rPr lang="en-US" sz="1400" dirty="0" smtClean="0"/>
              <a:t>Social conditions of interpretation</a:t>
            </a:r>
            <a:endParaRPr lang="en-US" sz="1400" dirty="0"/>
          </a:p>
        </p:txBody>
      </p:sp>
      <p:sp>
        <p:nvSpPr>
          <p:cNvPr id="21" name="TextBox 20"/>
          <p:cNvSpPr txBox="1"/>
          <p:nvPr/>
        </p:nvSpPr>
        <p:spPr>
          <a:xfrm>
            <a:off x="3758920" y="842165"/>
            <a:ext cx="2897810" cy="307777"/>
          </a:xfrm>
          <a:prstGeom prst="rect">
            <a:avLst/>
          </a:prstGeom>
          <a:noFill/>
        </p:spPr>
        <p:txBody>
          <a:bodyPr wrap="square" rtlCol="0">
            <a:spAutoFit/>
          </a:bodyPr>
          <a:lstStyle/>
          <a:p>
            <a:r>
              <a:rPr lang="en-US" sz="1400" dirty="0" smtClean="0"/>
              <a:t>Social conditions of production</a:t>
            </a:r>
            <a:endParaRPr lang="en-US" sz="1400" dirty="0"/>
          </a:p>
        </p:txBody>
      </p:sp>
      <p:sp>
        <p:nvSpPr>
          <p:cNvPr id="22" name="TextBox 21"/>
          <p:cNvSpPr txBox="1"/>
          <p:nvPr/>
        </p:nvSpPr>
        <p:spPr>
          <a:xfrm>
            <a:off x="4237943" y="1478848"/>
            <a:ext cx="2264611" cy="307777"/>
          </a:xfrm>
          <a:prstGeom prst="rect">
            <a:avLst/>
          </a:prstGeom>
          <a:noFill/>
        </p:spPr>
        <p:txBody>
          <a:bodyPr wrap="square" rtlCol="0">
            <a:spAutoFit/>
          </a:bodyPr>
          <a:lstStyle/>
          <a:p>
            <a:r>
              <a:rPr lang="en-US" sz="1400" dirty="0" smtClean="0"/>
              <a:t>Process of production</a:t>
            </a:r>
            <a:endParaRPr lang="en-US" sz="1400" dirty="0"/>
          </a:p>
        </p:txBody>
      </p:sp>
      <p:sp>
        <p:nvSpPr>
          <p:cNvPr id="23" name="TextBox 22"/>
          <p:cNvSpPr txBox="1"/>
          <p:nvPr/>
        </p:nvSpPr>
        <p:spPr>
          <a:xfrm>
            <a:off x="4093131" y="3474948"/>
            <a:ext cx="2182599" cy="307777"/>
          </a:xfrm>
          <a:prstGeom prst="rect">
            <a:avLst/>
          </a:prstGeom>
          <a:noFill/>
        </p:spPr>
        <p:txBody>
          <a:bodyPr wrap="square" rtlCol="0">
            <a:spAutoFit/>
          </a:bodyPr>
          <a:lstStyle/>
          <a:p>
            <a:r>
              <a:rPr lang="en-US" sz="1400" dirty="0" smtClean="0"/>
              <a:t>Process of interpretation</a:t>
            </a:r>
            <a:endParaRPr lang="en-US" sz="1400" dirty="0"/>
          </a:p>
        </p:txBody>
      </p:sp>
      <p:sp>
        <p:nvSpPr>
          <p:cNvPr id="24" name="TextBox 23"/>
          <p:cNvSpPr txBox="1"/>
          <p:nvPr/>
        </p:nvSpPr>
        <p:spPr>
          <a:xfrm>
            <a:off x="3685303" y="4552936"/>
            <a:ext cx="1464743" cy="307777"/>
          </a:xfrm>
          <a:prstGeom prst="rect">
            <a:avLst/>
          </a:prstGeom>
          <a:noFill/>
        </p:spPr>
        <p:txBody>
          <a:bodyPr wrap="square" rtlCol="0">
            <a:spAutoFit/>
          </a:bodyPr>
          <a:lstStyle/>
          <a:p>
            <a:r>
              <a:rPr lang="en-US" sz="1400" b="1" dirty="0" smtClean="0"/>
              <a:t>CONTEXT</a:t>
            </a:r>
            <a:endParaRPr lang="en-US" sz="1400" b="1" dirty="0"/>
          </a:p>
        </p:txBody>
      </p:sp>
      <p:sp>
        <p:nvSpPr>
          <p:cNvPr id="25" name="TextBox 24"/>
          <p:cNvSpPr txBox="1"/>
          <p:nvPr/>
        </p:nvSpPr>
        <p:spPr>
          <a:xfrm>
            <a:off x="4081421" y="3705799"/>
            <a:ext cx="1508509" cy="307777"/>
          </a:xfrm>
          <a:prstGeom prst="rect">
            <a:avLst/>
          </a:prstGeom>
          <a:noFill/>
        </p:spPr>
        <p:txBody>
          <a:bodyPr wrap="square" rtlCol="0">
            <a:spAutoFit/>
          </a:bodyPr>
          <a:lstStyle/>
          <a:p>
            <a:r>
              <a:rPr lang="en-US" sz="1400" b="1" dirty="0" smtClean="0"/>
              <a:t>INTERACTION</a:t>
            </a:r>
            <a:endParaRPr lang="en-US" sz="1400" b="1" dirty="0"/>
          </a:p>
        </p:txBody>
      </p:sp>
      <p:sp>
        <p:nvSpPr>
          <p:cNvPr id="26" name="TextBox 25"/>
          <p:cNvSpPr txBox="1"/>
          <p:nvPr/>
        </p:nvSpPr>
        <p:spPr>
          <a:xfrm>
            <a:off x="4835675" y="2651591"/>
            <a:ext cx="733442" cy="307777"/>
          </a:xfrm>
          <a:prstGeom prst="rect">
            <a:avLst/>
          </a:prstGeom>
          <a:noFill/>
        </p:spPr>
        <p:txBody>
          <a:bodyPr wrap="square" rtlCol="0">
            <a:spAutoFit/>
          </a:bodyPr>
          <a:lstStyle/>
          <a:p>
            <a:r>
              <a:rPr lang="en-US" sz="1400" b="1" dirty="0" smtClean="0"/>
              <a:t>TEXT</a:t>
            </a:r>
            <a:endParaRPr lang="en-US" sz="1400" b="1" dirty="0"/>
          </a:p>
        </p:txBody>
      </p:sp>
      <p:cxnSp>
        <p:nvCxnSpPr>
          <p:cNvPr id="27" name="Straight Connector 26"/>
          <p:cNvCxnSpPr/>
          <p:nvPr/>
        </p:nvCxnSpPr>
        <p:spPr>
          <a:xfrm flipV="1">
            <a:off x="5589930" y="1873218"/>
            <a:ext cx="2209800" cy="609005"/>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sp>
        <p:nvSpPr>
          <p:cNvPr id="29" name="TextBox 28"/>
          <p:cNvSpPr txBox="1"/>
          <p:nvPr/>
        </p:nvSpPr>
        <p:spPr>
          <a:xfrm>
            <a:off x="7894115" y="2783449"/>
            <a:ext cx="1277215" cy="307777"/>
          </a:xfrm>
          <a:prstGeom prst="rect">
            <a:avLst/>
          </a:prstGeom>
          <a:noFill/>
        </p:spPr>
        <p:txBody>
          <a:bodyPr wrap="square" rtlCol="0">
            <a:spAutoFit/>
          </a:bodyPr>
          <a:lstStyle/>
          <a:p>
            <a:r>
              <a:rPr lang="en-US" sz="1400" dirty="0" smtClean="0">
                <a:solidFill>
                  <a:schemeClr val="bg1"/>
                </a:solidFill>
                <a:effectLst>
                  <a:outerShdw blurRad="38100" dist="38100" dir="2700000" algn="tl">
                    <a:srgbClr val="000000">
                      <a:alpha val="43137"/>
                    </a:srgbClr>
                  </a:outerShdw>
                </a:effectLst>
              </a:rPr>
              <a:t>Interpretation</a:t>
            </a:r>
            <a:endParaRPr lang="en-US" sz="1400" dirty="0">
              <a:solidFill>
                <a:schemeClr val="bg1"/>
              </a:solidFill>
              <a:effectLst>
                <a:outerShdw blurRad="38100" dist="38100" dir="2700000" algn="tl">
                  <a:srgbClr val="000000">
                    <a:alpha val="43137"/>
                  </a:srgbClr>
                </a:outerShdw>
              </a:effectLst>
            </a:endParaRPr>
          </a:p>
        </p:txBody>
      </p:sp>
      <p:sp>
        <p:nvSpPr>
          <p:cNvPr id="31" name="TextBox 30"/>
          <p:cNvSpPr txBox="1"/>
          <p:nvPr/>
        </p:nvSpPr>
        <p:spPr>
          <a:xfrm>
            <a:off x="7894115" y="1719328"/>
            <a:ext cx="1020663" cy="307777"/>
          </a:xfrm>
          <a:prstGeom prst="rect">
            <a:avLst/>
          </a:prstGeom>
          <a:noFill/>
        </p:spPr>
        <p:txBody>
          <a:bodyPr wrap="square" rtlCol="0">
            <a:spAutoFit/>
          </a:bodyPr>
          <a:lstStyle/>
          <a:p>
            <a:r>
              <a:rPr lang="en-US" sz="1400" dirty="0" smtClean="0">
                <a:solidFill>
                  <a:schemeClr val="bg1"/>
                </a:solidFill>
                <a:effectLst>
                  <a:outerShdw blurRad="38100" dist="38100" dir="2700000" algn="tl">
                    <a:srgbClr val="000000">
                      <a:alpha val="43137"/>
                    </a:srgbClr>
                  </a:outerShdw>
                </a:effectLst>
              </a:rPr>
              <a:t>Description</a:t>
            </a:r>
            <a:endParaRPr lang="en-US" sz="1400" dirty="0">
              <a:solidFill>
                <a:schemeClr val="bg1"/>
              </a:solidFill>
              <a:effectLst>
                <a:outerShdw blurRad="38100" dist="38100" dir="2700000" algn="tl">
                  <a:srgbClr val="000000">
                    <a:alpha val="43137"/>
                  </a:srgbClr>
                </a:outerShdw>
              </a:effectLst>
            </a:endParaRPr>
          </a:p>
        </p:txBody>
      </p:sp>
      <p:cxnSp>
        <p:nvCxnSpPr>
          <p:cNvPr id="32" name="Straight Connector 31"/>
          <p:cNvCxnSpPr/>
          <p:nvPr/>
        </p:nvCxnSpPr>
        <p:spPr>
          <a:xfrm>
            <a:off x="5589930" y="2860488"/>
            <a:ext cx="2209800" cy="76849"/>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cxnSp>
        <p:nvCxnSpPr>
          <p:cNvPr id="35" name="Straight Connector 34"/>
          <p:cNvCxnSpPr/>
          <p:nvPr/>
        </p:nvCxnSpPr>
        <p:spPr>
          <a:xfrm flipV="1">
            <a:off x="6123330" y="2937339"/>
            <a:ext cx="1676400" cy="537609"/>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cxnSp>
        <p:nvCxnSpPr>
          <p:cNvPr id="39" name="Straight Connector 38"/>
          <p:cNvCxnSpPr/>
          <p:nvPr/>
        </p:nvCxnSpPr>
        <p:spPr>
          <a:xfrm>
            <a:off x="6123330" y="3859687"/>
            <a:ext cx="1770785" cy="248777"/>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cxnSp>
        <p:nvCxnSpPr>
          <p:cNvPr id="40" name="Straight Connector 39"/>
          <p:cNvCxnSpPr/>
          <p:nvPr/>
        </p:nvCxnSpPr>
        <p:spPr>
          <a:xfrm flipV="1">
            <a:off x="6351930" y="4108467"/>
            <a:ext cx="1542185" cy="329456"/>
          </a:xfrm>
          <a:prstGeom prst="line">
            <a:avLst/>
          </a:prstGeom>
          <a:ln w="19050">
            <a:solidFill>
              <a:schemeClr val="bg1"/>
            </a:solidFill>
          </a:ln>
        </p:spPr>
        <p:style>
          <a:lnRef idx="1">
            <a:schemeClr val="accent6"/>
          </a:lnRef>
          <a:fillRef idx="0">
            <a:schemeClr val="accent6"/>
          </a:fillRef>
          <a:effectRef idx="0">
            <a:schemeClr val="accent6"/>
          </a:effectRef>
          <a:fontRef idx="minor">
            <a:schemeClr val="tx1"/>
          </a:fontRef>
        </p:style>
      </p:cxnSp>
      <p:sp>
        <p:nvSpPr>
          <p:cNvPr id="45" name="TextBox 44"/>
          <p:cNvSpPr txBox="1"/>
          <p:nvPr/>
        </p:nvSpPr>
        <p:spPr>
          <a:xfrm>
            <a:off x="7894115" y="3907131"/>
            <a:ext cx="1107165" cy="307777"/>
          </a:xfrm>
          <a:prstGeom prst="rect">
            <a:avLst/>
          </a:prstGeom>
          <a:noFill/>
        </p:spPr>
        <p:txBody>
          <a:bodyPr wrap="square" rtlCol="0">
            <a:spAutoFit/>
          </a:bodyPr>
          <a:lstStyle/>
          <a:p>
            <a:r>
              <a:rPr lang="en-US" sz="1400" dirty="0" smtClean="0">
                <a:solidFill>
                  <a:schemeClr val="bg1"/>
                </a:solidFill>
                <a:effectLst>
                  <a:outerShdw blurRad="38100" dist="38100" dir="2700000" algn="tl">
                    <a:srgbClr val="000000">
                      <a:alpha val="43137"/>
                    </a:srgbClr>
                  </a:outerShdw>
                </a:effectLst>
              </a:rPr>
              <a:t>Explanation</a:t>
            </a:r>
            <a:endParaRPr lang="en-US" sz="1400" dirty="0">
              <a:solidFill>
                <a:schemeClr val="bg1"/>
              </a:solidFill>
              <a:effectLst>
                <a:outerShdw blurRad="38100" dist="38100" dir="2700000" algn="tl">
                  <a:srgbClr val="000000">
                    <a:alpha val="43137"/>
                  </a:srgbClr>
                </a:outerShdw>
              </a:effectLst>
            </a:endParaRPr>
          </a:p>
        </p:txBody>
      </p:sp>
      <p:sp>
        <p:nvSpPr>
          <p:cNvPr id="46" name="TextBox 45"/>
          <p:cNvSpPr txBox="1"/>
          <p:nvPr/>
        </p:nvSpPr>
        <p:spPr>
          <a:xfrm>
            <a:off x="234783" y="4517586"/>
            <a:ext cx="2940217" cy="461665"/>
          </a:xfrm>
          <a:prstGeom prst="rect">
            <a:avLst/>
          </a:prstGeom>
          <a:noFill/>
        </p:spPr>
        <p:txBody>
          <a:bodyPr wrap="square" rtlCol="0">
            <a:spAutoFit/>
          </a:bodyPr>
          <a:lstStyle/>
          <a:p>
            <a:r>
              <a:rPr lang="en-US" sz="1200" dirty="0" smtClean="0">
                <a:solidFill>
                  <a:schemeClr val="bg1">
                    <a:lumMod val="50000"/>
                  </a:schemeClr>
                </a:solidFill>
                <a:latin typeface="Garamond" pitchFamily="18" charset="0"/>
              </a:rPr>
              <a:t>Discourse as text, interaction and context</a:t>
            </a:r>
            <a:br>
              <a:rPr lang="en-US" sz="1200" dirty="0" smtClean="0">
                <a:solidFill>
                  <a:schemeClr val="bg1">
                    <a:lumMod val="50000"/>
                  </a:schemeClr>
                </a:solidFill>
                <a:latin typeface="Garamond" pitchFamily="18" charset="0"/>
              </a:rPr>
            </a:br>
            <a:r>
              <a:rPr lang="en-US" sz="1200" dirty="0" smtClean="0">
                <a:solidFill>
                  <a:schemeClr val="bg1">
                    <a:lumMod val="50000"/>
                  </a:schemeClr>
                </a:solidFill>
                <a:latin typeface="Garamond" pitchFamily="18" charset="0"/>
              </a:rPr>
              <a:t>(after </a:t>
            </a:r>
            <a:r>
              <a:rPr lang="en-US" sz="1200" dirty="0" err="1" smtClean="0">
                <a:solidFill>
                  <a:schemeClr val="bg1">
                    <a:lumMod val="50000"/>
                  </a:schemeClr>
                </a:solidFill>
                <a:latin typeface="Garamond" pitchFamily="18" charset="0"/>
              </a:rPr>
              <a:t>Fairclough</a:t>
            </a:r>
            <a:r>
              <a:rPr lang="en-US" sz="1200" dirty="0" smtClean="0">
                <a:solidFill>
                  <a:schemeClr val="bg1">
                    <a:lumMod val="50000"/>
                  </a:schemeClr>
                </a:solidFill>
                <a:latin typeface="Garamond" pitchFamily="18" charset="0"/>
              </a:rPr>
              <a:t>, 1989; Thompson, 2005)</a:t>
            </a:r>
            <a:endParaRPr lang="en-US" sz="1200" dirty="0">
              <a:solidFill>
                <a:schemeClr val="bg1">
                  <a:lumMod val="50000"/>
                </a:schemeClr>
              </a:solidFill>
              <a:latin typeface="Garamond" pitchFamily="18" charset="0"/>
            </a:endParaRPr>
          </a:p>
        </p:txBody>
      </p:sp>
      <p:sp>
        <p:nvSpPr>
          <p:cNvPr id="47" name="TextBox 46"/>
          <p:cNvSpPr txBox="1"/>
          <p:nvPr/>
        </p:nvSpPr>
        <p:spPr>
          <a:xfrm>
            <a:off x="234783" y="15168"/>
            <a:ext cx="6153685" cy="646331"/>
          </a:xfrm>
          <a:prstGeom prst="rect">
            <a:avLst/>
          </a:prstGeom>
          <a:noFill/>
        </p:spPr>
        <p:txBody>
          <a:bodyPr wrap="square" rtlCol="0">
            <a:spAutoFit/>
          </a:bodyPr>
          <a:lstStyle/>
          <a:p>
            <a:r>
              <a:rPr lang="en-US" sz="3600" b="1" dirty="0" smtClean="0">
                <a:solidFill>
                  <a:srgbClr val="92D050"/>
                </a:solidFill>
                <a:effectLst>
                  <a:outerShdw blurRad="38100" dist="38100" dir="2700000" algn="tl">
                    <a:srgbClr val="000000">
                      <a:alpha val="43137"/>
                    </a:srgbClr>
                  </a:outerShdw>
                </a:effectLst>
                <a:latin typeface="Garamond" pitchFamily="18" charset="0"/>
              </a:rPr>
              <a:t>Critical discourse analysis</a:t>
            </a:r>
            <a:endParaRPr lang="en-US" sz="3600" b="1" dirty="0">
              <a:solidFill>
                <a:srgbClr val="92D050"/>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44425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p:bldP spid="21" grpId="0"/>
      <p:bldP spid="22" grpId="0"/>
      <p:bldP spid="23" grpId="0"/>
      <p:bldP spid="24" grpId="0"/>
      <p:bldP spid="25" grpId="0"/>
      <p:bldP spid="26" grpId="0"/>
      <p:bldP spid="29" grpId="0"/>
      <p:bldP spid="31"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09550"/>
            <a:ext cx="6828151" cy="646331"/>
          </a:xfrm>
          <a:prstGeom prst="rect">
            <a:avLst/>
          </a:prstGeom>
        </p:spPr>
        <p:txBody>
          <a:bodyPr wrap="none">
            <a:spAutoFit/>
          </a:bodyPr>
          <a:lstStyle/>
          <a:p>
            <a:r>
              <a:rPr lang="en-AU" sz="3600" b="1" dirty="0">
                <a:solidFill>
                  <a:srgbClr val="92D050"/>
                </a:solidFill>
                <a:effectLst>
                  <a:outerShdw blurRad="38100" dist="38100" dir="2700000" algn="tl">
                    <a:srgbClr val="000000">
                      <a:alpha val="43137"/>
                    </a:srgbClr>
                  </a:outerShdw>
                </a:effectLst>
                <a:latin typeface="Garamond Premr Pro Smbd" pitchFamily="18" charset="0"/>
                <a:ea typeface="Microsoft YaHei" pitchFamily="34" charset="-122"/>
              </a:rPr>
              <a:t>Original </a:t>
            </a:r>
            <a:r>
              <a:rPr lang="en-AU" sz="3600" b="1" dirty="0" smtClean="0">
                <a:solidFill>
                  <a:srgbClr val="92D050"/>
                </a:solidFill>
                <a:effectLst>
                  <a:outerShdw blurRad="38100" dist="38100" dir="2700000" algn="tl">
                    <a:srgbClr val="000000">
                      <a:alpha val="43137"/>
                    </a:srgbClr>
                  </a:outerShdw>
                </a:effectLst>
                <a:latin typeface="Garamond Premr Pro Smbd" pitchFamily="18" charset="0"/>
                <a:ea typeface="Microsoft YaHei" pitchFamily="34" charset="-122"/>
              </a:rPr>
              <a:t>contribution </a:t>
            </a:r>
            <a:r>
              <a:rPr lang="en-AU" sz="3600" b="1" dirty="0">
                <a:solidFill>
                  <a:srgbClr val="92D050"/>
                </a:solidFill>
                <a:effectLst>
                  <a:outerShdw blurRad="38100" dist="38100" dir="2700000" algn="tl">
                    <a:srgbClr val="000000">
                      <a:alpha val="43137"/>
                    </a:srgbClr>
                  </a:outerShdw>
                </a:effectLst>
                <a:latin typeface="Garamond Premr Pro Smbd" pitchFamily="18" charset="0"/>
                <a:ea typeface="Microsoft YaHei" pitchFamily="34" charset="-122"/>
              </a:rPr>
              <a:t>to </a:t>
            </a:r>
            <a:r>
              <a:rPr lang="en-AU" sz="3600" b="1" dirty="0" smtClean="0">
                <a:solidFill>
                  <a:srgbClr val="92D050"/>
                </a:solidFill>
                <a:effectLst>
                  <a:outerShdw blurRad="38100" dist="38100" dir="2700000" algn="tl">
                    <a:srgbClr val="000000">
                      <a:alpha val="43137"/>
                    </a:srgbClr>
                  </a:outerShdw>
                </a:effectLst>
                <a:latin typeface="Garamond Premr Pro Smbd" pitchFamily="18" charset="0"/>
                <a:ea typeface="Microsoft YaHei" pitchFamily="34" charset="-122"/>
              </a:rPr>
              <a:t>scholarship</a:t>
            </a:r>
            <a:endParaRPr lang="en-US" sz="3600" dirty="0">
              <a:latin typeface="Garamond Premr Pro Smbd" pitchFamily="18" charset="0"/>
            </a:endParaRPr>
          </a:p>
        </p:txBody>
      </p:sp>
      <p:sp>
        <p:nvSpPr>
          <p:cNvPr id="3" name="TextBox 2"/>
          <p:cNvSpPr txBox="1"/>
          <p:nvPr/>
        </p:nvSpPr>
        <p:spPr>
          <a:xfrm>
            <a:off x="1371599" y="1504950"/>
            <a:ext cx="5821407" cy="2308324"/>
          </a:xfrm>
          <a:prstGeom prst="rect">
            <a:avLst/>
          </a:prstGeom>
          <a:noFill/>
        </p:spPr>
        <p:txBody>
          <a:bodyPr wrap="square" rtlCol="0">
            <a:spAutoFit/>
          </a:bodyPr>
          <a:lstStyle/>
          <a:p>
            <a:r>
              <a:rPr lang="en-AU" sz="2400" dirty="0" smtClean="0">
                <a:solidFill>
                  <a:schemeClr val="accent3">
                    <a:lumMod val="40000"/>
                    <a:lumOff val="60000"/>
                  </a:schemeClr>
                </a:solidFill>
              </a:rPr>
              <a:t>There are four* types of scholarship:</a:t>
            </a:r>
          </a:p>
          <a:p>
            <a:endParaRPr lang="en-AU" sz="2400" dirty="0">
              <a:solidFill>
                <a:schemeClr val="accent3">
                  <a:lumMod val="40000"/>
                  <a:lumOff val="60000"/>
                </a:schemeClr>
              </a:solidFill>
            </a:endParaRPr>
          </a:p>
          <a:p>
            <a:pPr marL="914400" lvl="1" indent="-457200">
              <a:buFont typeface="+mj-lt"/>
              <a:buAutoNum type="arabicPeriod"/>
            </a:pPr>
            <a:r>
              <a:rPr lang="en-AU" sz="2400" dirty="0" smtClean="0">
                <a:solidFill>
                  <a:schemeClr val="accent3">
                    <a:lumMod val="40000"/>
                    <a:lumOff val="60000"/>
                  </a:schemeClr>
                </a:solidFill>
              </a:rPr>
              <a:t>the </a:t>
            </a:r>
            <a:r>
              <a:rPr lang="en-AU" sz="2400" dirty="0">
                <a:solidFill>
                  <a:schemeClr val="accent3">
                    <a:lumMod val="40000"/>
                    <a:lumOff val="60000"/>
                  </a:schemeClr>
                </a:solidFill>
              </a:rPr>
              <a:t>scholarship of teaching, </a:t>
            </a:r>
            <a:endParaRPr lang="en-AU" sz="2400" dirty="0" smtClean="0">
              <a:solidFill>
                <a:schemeClr val="accent3">
                  <a:lumMod val="40000"/>
                  <a:lumOff val="60000"/>
                </a:schemeClr>
              </a:solidFill>
            </a:endParaRPr>
          </a:p>
          <a:p>
            <a:pPr marL="914400" lvl="1" indent="-457200">
              <a:buFont typeface="+mj-lt"/>
              <a:buAutoNum type="arabicPeriod"/>
            </a:pPr>
            <a:r>
              <a:rPr lang="en-AU" sz="2400" dirty="0" smtClean="0">
                <a:solidFill>
                  <a:schemeClr val="accent3">
                    <a:lumMod val="40000"/>
                    <a:lumOff val="60000"/>
                  </a:schemeClr>
                </a:solidFill>
              </a:rPr>
              <a:t>the </a:t>
            </a:r>
            <a:r>
              <a:rPr lang="en-AU" sz="2400" dirty="0">
                <a:solidFill>
                  <a:schemeClr val="accent3">
                    <a:lumMod val="40000"/>
                    <a:lumOff val="60000"/>
                  </a:schemeClr>
                </a:solidFill>
              </a:rPr>
              <a:t>scholarship of discovery, </a:t>
            </a:r>
            <a:endParaRPr lang="en-AU" sz="2400" dirty="0" smtClean="0">
              <a:solidFill>
                <a:schemeClr val="accent3">
                  <a:lumMod val="40000"/>
                  <a:lumOff val="60000"/>
                </a:schemeClr>
              </a:solidFill>
            </a:endParaRPr>
          </a:p>
          <a:p>
            <a:pPr marL="914400" lvl="1" indent="-457200">
              <a:buFont typeface="+mj-lt"/>
              <a:buAutoNum type="arabicPeriod"/>
            </a:pPr>
            <a:r>
              <a:rPr lang="en-AU" sz="2400" dirty="0" smtClean="0">
                <a:solidFill>
                  <a:schemeClr val="accent3">
                    <a:lumMod val="40000"/>
                    <a:lumOff val="60000"/>
                  </a:schemeClr>
                </a:solidFill>
              </a:rPr>
              <a:t>the </a:t>
            </a:r>
            <a:r>
              <a:rPr lang="en-AU" sz="2400" dirty="0">
                <a:solidFill>
                  <a:schemeClr val="accent3">
                    <a:lumMod val="40000"/>
                    <a:lumOff val="60000"/>
                  </a:schemeClr>
                </a:solidFill>
              </a:rPr>
              <a:t>scholarship of </a:t>
            </a:r>
            <a:r>
              <a:rPr lang="en-AU" sz="2400" dirty="0" smtClean="0">
                <a:solidFill>
                  <a:schemeClr val="accent3">
                    <a:lumMod val="40000"/>
                    <a:lumOff val="60000"/>
                  </a:schemeClr>
                </a:solidFill>
              </a:rPr>
              <a:t>integration, </a:t>
            </a:r>
            <a:r>
              <a:rPr lang="en-AU" sz="2400" dirty="0">
                <a:solidFill>
                  <a:schemeClr val="accent3">
                    <a:lumMod val="40000"/>
                    <a:lumOff val="60000"/>
                  </a:schemeClr>
                </a:solidFill>
              </a:rPr>
              <a:t>and </a:t>
            </a:r>
            <a:endParaRPr lang="en-AU" sz="2400" dirty="0" smtClean="0">
              <a:solidFill>
                <a:schemeClr val="accent3">
                  <a:lumMod val="40000"/>
                  <a:lumOff val="60000"/>
                </a:schemeClr>
              </a:solidFill>
            </a:endParaRPr>
          </a:p>
          <a:p>
            <a:pPr marL="914400" lvl="1" indent="-457200">
              <a:buFont typeface="+mj-lt"/>
              <a:buAutoNum type="arabicPeriod"/>
            </a:pPr>
            <a:r>
              <a:rPr lang="en-AU" sz="2400" dirty="0" smtClean="0">
                <a:solidFill>
                  <a:schemeClr val="accent3">
                    <a:lumMod val="40000"/>
                    <a:lumOff val="60000"/>
                  </a:schemeClr>
                </a:solidFill>
              </a:rPr>
              <a:t>the </a:t>
            </a:r>
            <a:r>
              <a:rPr lang="en-AU" sz="2400" dirty="0">
                <a:solidFill>
                  <a:schemeClr val="accent3">
                    <a:lumMod val="40000"/>
                    <a:lumOff val="60000"/>
                  </a:schemeClr>
                </a:solidFill>
              </a:rPr>
              <a:t>scholarship of application. </a:t>
            </a:r>
            <a:endParaRPr lang="en-US" sz="2400" dirty="0">
              <a:solidFill>
                <a:schemeClr val="accent3">
                  <a:lumMod val="40000"/>
                  <a:lumOff val="60000"/>
                </a:schemeClr>
              </a:solidFill>
            </a:endParaRPr>
          </a:p>
        </p:txBody>
      </p:sp>
      <p:sp>
        <p:nvSpPr>
          <p:cNvPr id="4" name="TextBox 3"/>
          <p:cNvSpPr txBox="1"/>
          <p:nvPr/>
        </p:nvSpPr>
        <p:spPr>
          <a:xfrm>
            <a:off x="5257800" y="4590534"/>
            <a:ext cx="3620350" cy="369332"/>
          </a:xfrm>
          <a:prstGeom prst="rect">
            <a:avLst/>
          </a:prstGeom>
          <a:noFill/>
        </p:spPr>
        <p:txBody>
          <a:bodyPr wrap="none" rtlCol="0">
            <a:spAutoFit/>
          </a:bodyPr>
          <a:lstStyle/>
          <a:p>
            <a:r>
              <a:rPr lang="en-AU" dirty="0" smtClean="0">
                <a:solidFill>
                  <a:srgbClr val="9BBB59"/>
                </a:solidFill>
              </a:rPr>
              <a:t>*</a:t>
            </a:r>
            <a:r>
              <a:rPr lang="en-AU" dirty="0" err="1" smtClean="0">
                <a:solidFill>
                  <a:srgbClr val="9BBB59"/>
                </a:solidFill>
              </a:rPr>
              <a:t>Glassick</a:t>
            </a:r>
            <a:r>
              <a:rPr lang="en-AU" dirty="0">
                <a:solidFill>
                  <a:srgbClr val="9BBB59"/>
                </a:solidFill>
              </a:rPr>
              <a:t>, Huber and </a:t>
            </a:r>
            <a:r>
              <a:rPr lang="en-AU" dirty="0" err="1">
                <a:solidFill>
                  <a:srgbClr val="9BBB59"/>
                </a:solidFill>
              </a:rPr>
              <a:t>Maeroff</a:t>
            </a:r>
            <a:r>
              <a:rPr lang="en-AU" dirty="0">
                <a:solidFill>
                  <a:srgbClr val="9BBB59"/>
                </a:solidFill>
              </a:rPr>
              <a:t> (1997)</a:t>
            </a:r>
            <a:endParaRPr lang="en-US" dirty="0">
              <a:solidFill>
                <a:srgbClr val="9BBB59"/>
              </a:solidFill>
            </a:endParaRPr>
          </a:p>
        </p:txBody>
      </p:sp>
    </p:spTree>
    <p:extLst>
      <p:ext uri="{BB962C8B-B14F-4D97-AF65-F5344CB8AC3E}">
        <p14:creationId xmlns:p14="http://schemas.microsoft.com/office/powerpoint/2010/main" val="7966719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4341834" y="230150"/>
            <a:ext cx="4494165" cy="4343401"/>
            <a:chOff x="4191001" y="438149"/>
            <a:chExt cx="4494165" cy="4343401"/>
          </a:xfrm>
        </p:grpSpPr>
        <p:sp>
          <p:nvSpPr>
            <p:cNvPr id="7" name="Rectangle 6"/>
            <p:cNvSpPr/>
            <p:nvPr/>
          </p:nvSpPr>
          <p:spPr>
            <a:xfrm>
              <a:off x="4686497" y="764879"/>
              <a:ext cx="3998669" cy="3773183"/>
            </a:xfrm>
            <a:prstGeom prst="rect">
              <a:avLst/>
            </a:prstGeom>
            <a:ln/>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800">
                <a:latin typeface="Arial" pitchFamily="34" charset="0"/>
                <a:cs typeface="Arial" pitchFamily="34" charset="0"/>
              </a:endParaRPr>
            </a:p>
          </p:txBody>
        </p:sp>
        <p:cxnSp>
          <p:nvCxnSpPr>
            <p:cNvPr id="8" name="AutoShape 112"/>
            <p:cNvCxnSpPr>
              <a:cxnSpLocks noChangeShapeType="1"/>
            </p:cNvCxnSpPr>
            <p:nvPr/>
          </p:nvCxnSpPr>
          <p:spPr bwMode="auto">
            <a:xfrm>
              <a:off x="5855311" y="2192621"/>
              <a:ext cx="738308" cy="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9" name="Text Box 2"/>
            <p:cNvSpPr txBox="1">
              <a:spLocks noChangeArrowheads="1"/>
            </p:cNvSpPr>
            <p:nvPr/>
          </p:nvSpPr>
          <p:spPr bwMode="auto">
            <a:xfrm>
              <a:off x="4698939" y="438149"/>
              <a:ext cx="1340096" cy="326729"/>
            </a:xfrm>
            <a:prstGeom prst="rect">
              <a:avLst/>
            </a:prstGeom>
            <a:noFill/>
            <a:ln>
              <a:noFill/>
            </a:ln>
            <a:extLst/>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upright="1">
              <a:noAutofit/>
            </a:bodyPr>
            <a:lstStyle/>
            <a:p>
              <a:pPr marL="0" marR="0">
                <a:spcBef>
                  <a:spcPts val="0"/>
                </a:spcBef>
                <a:spcAft>
                  <a:spcPts val="0"/>
                </a:spcAft>
              </a:pPr>
              <a:r>
                <a:rPr lang="en-US" sz="1600" b="1" dirty="0">
                  <a:solidFill>
                    <a:schemeClr val="accent3">
                      <a:lumMod val="40000"/>
                      <a:lumOff val="60000"/>
                    </a:schemeClr>
                  </a:solidFill>
                  <a:effectLst>
                    <a:outerShdw blurRad="38100" dist="38100" dir="2700000" algn="tl">
                      <a:srgbClr val="000000">
                        <a:alpha val="43137"/>
                      </a:srgbClr>
                    </a:outerShdw>
                  </a:effectLst>
                  <a:latin typeface="Arial" pitchFamily="34" charset="0"/>
                  <a:ea typeface="Times New Roman"/>
                  <a:cs typeface="Arial" pitchFamily="34" charset="0"/>
                </a:rPr>
                <a:t>Influences</a:t>
              </a:r>
              <a:endParaRPr lang="en-US" sz="2400" dirty="0">
                <a:solidFill>
                  <a:schemeClr val="accent3">
                    <a:lumMod val="40000"/>
                    <a:lumOff val="60000"/>
                  </a:schemeClr>
                </a:solidFill>
                <a:effectLst>
                  <a:outerShdw blurRad="38100" dist="38100" dir="2700000" algn="tl">
                    <a:srgbClr val="000000">
                      <a:alpha val="43137"/>
                    </a:srgbClr>
                  </a:outerShdw>
                </a:effectLst>
                <a:latin typeface="Arial" pitchFamily="34" charset="0"/>
                <a:ea typeface="Times New Roman"/>
                <a:cs typeface="Arial" pitchFamily="34" charset="0"/>
              </a:endParaRPr>
            </a:p>
          </p:txBody>
        </p:sp>
        <p:cxnSp>
          <p:nvCxnSpPr>
            <p:cNvPr id="10" name="AutoShape 121"/>
            <p:cNvCxnSpPr>
              <a:cxnSpLocks noChangeShapeType="1"/>
            </p:cNvCxnSpPr>
            <p:nvPr/>
          </p:nvCxnSpPr>
          <p:spPr bwMode="auto">
            <a:xfrm flipH="1">
              <a:off x="6601010" y="4382541"/>
              <a:ext cx="316970" cy="397328"/>
            </a:xfrm>
            <a:prstGeom prst="straightConnector1">
              <a:avLst/>
            </a:prstGeom>
            <a:ln>
              <a:headEnd/>
              <a:tailEnd type="triangle" w="med" len="med"/>
            </a:ln>
            <a:extLst/>
          </p:spPr>
          <p:style>
            <a:lnRef idx="3">
              <a:schemeClr val="accent3"/>
            </a:lnRef>
            <a:fillRef idx="0">
              <a:schemeClr val="accent3"/>
            </a:fillRef>
            <a:effectRef idx="2">
              <a:schemeClr val="accent3"/>
            </a:effectRef>
            <a:fontRef idx="minor">
              <a:schemeClr val="tx1"/>
            </a:fontRef>
          </p:style>
        </p:cxnSp>
        <p:sp>
          <p:nvSpPr>
            <p:cNvPr id="11" name="Text Box 2"/>
            <p:cNvSpPr txBox="1">
              <a:spLocks noChangeArrowheads="1"/>
            </p:cNvSpPr>
            <p:nvPr/>
          </p:nvSpPr>
          <p:spPr bwMode="auto">
            <a:xfrm>
              <a:off x="4882662" y="958108"/>
              <a:ext cx="832170" cy="354251"/>
            </a:xfrm>
            <a:prstGeom prst="rect">
              <a:avLst/>
            </a:prstGeom>
            <a:noFill/>
            <a:ln>
              <a:noFill/>
            </a:ln>
            <a:extLst/>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upright="1">
              <a:noAutofit/>
            </a:bodyPr>
            <a:lstStyle/>
            <a:p>
              <a:pPr marL="0" marR="0">
                <a:spcBef>
                  <a:spcPts val="0"/>
                </a:spcBef>
                <a:spcAft>
                  <a:spcPts val="0"/>
                </a:spcAft>
              </a:pPr>
              <a:r>
                <a:rPr lang="en-US" sz="1200" dirty="0">
                  <a:effectLst/>
                  <a:latin typeface="Arial" pitchFamily="34" charset="0"/>
                  <a:ea typeface="Times New Roman"/>
                  <a:cs typeface="Arial" pitchFamily="34" charset="0"/>
                </a:rPr>
                <a:t>Macro</a:t>
              </a:r>
              <a:endParaRPr lang="en-US" dirty="0">
                <a:effectLst/>
                <a:latin typeface="Arial" pitchFamily="34" charset="0"/>
                <a:ea typeface="Times New Roman"/>
                <a:cs typeface="Arial" pitchFamily="34" charset="0"/>
              </a:endParaRPr>
            </a:p>
          </p:txBody>
        </p:sp>
        <p:sp>
          <p:nvSpPr>
            <p:cNvPr id="12" name="Text Box 2"/>
            <p:cNvSpPr txBox="1">
              <a:spLocks noChangeArrowheads="1"/>
            </p:cNvSpPr>
            <p:nvPr/>
          </p:nvSpPr>
          <p:spPr bwMode="auto">
            <a:xfrm>
              <a:off x="6741502" y="958108"/>
              <a:ext cx="1015893" cy="256817"/>
            </a:xfrm>
            <a:prstGeom prst="rect">
              <a:avLst/>
            </a:prstGeom>
            <a:noFill/>
            <a:ln>
              <a:noFill/>
            </a:ln>
            <a:extLst/>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upright="1">
              <a:noAutofit/>
            </a:bodyPr>
            <a:lstStyle/>
            <a:p>
              <a:pPr marL="457200" marR="0" indent="-457200">
                <a:spcBef>
                  <a:spcPts val="0"/>
                </a:spcBef>
                <a:spcAft>
                  <a:spcPts val="0"/>
                </a:spcAft>
              </a:pPr>
              <a:r>
                <a:rPr lang="en-US" sz="1200">
                  <a:effectLst/>
                  <a:latin typeface="Arial" pitchFamily="34" charset="0"/>
                  <a:ea typeface="Times New Roman"/>
                  <a:cs typeface="Arial" pitchFamily="34" charset="0"/>
                </a:rPr>
                <a:t>Macro Text</a:t>
              </a:r>
              <a:endParaRPr lang="en-US">
                <a:effectLst/>
                <a:latin typeface="Arial" pitchFamily="34" charset="0"/>
                <a:ea typeface="Times New Roman"/>
                <a:cs typeface="Arial" pitchFamily="34" charset="0"/>
              </a:endParaRPr>
            </a:p>
          </p:txBody>
        </p:sp>
        <p:sp>
          <p:nvSpPr>
            <p:cNvPr id="13" name="Text Box 2"/>
            <p:cNvSpPr txBox="1">
              <a:spLocks noChangeArrowheads="1"/>
            </p:cNvSpPr>
            <p:nvPr/>
          </p:nvSpPr>
          <p:spPr bwMode="auto">
            <a:xfrm>
              <a:off x="4812787" y="2010128"/>
              <a:ext cx="1156373" cy="292854"/>
            </a:xfrm>
            <a:prstGeom prst="rect">
              <a:avLst/>
            </a:prstGeom>
            <a:noFill/>
            <a:ln>
              <a:noFill/>
            </a:ln>
            <a:extLst/>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upright="1">
              <a:noAutofit/>
            </a:bodyPr>
            <a:lstStyle/>
            <a:p>
              <a:pPr marL="0" marR="0">
                <a:spcBef>
                  <a:spcPts val="0"/>
                </a:spcBef>
                <a:spcAft>
                  <a:spcPts val="0"/>
                </a:spcAft>
              </a:pPr>
              <a:r>
                <a:rPr lang="en-US" sz="1200" dirty="0">
                  <a:effectLst/>
                  <a:latin typeface="Arial" pitchFamily="34" charset="0"/>
                  <a:ea typeface="Times New Roman"/>
                  <a:cs typeface="Arial" pitchFamily="34" charset="0"/>
                </a:rPr>
                <a:t>Intermediate</a:t>
              </a:r>
              <a:endParaRPr lang="en-US" dirty="0">
                <a:effectLst/>
                <a:latin typeface="Arial" pitchFamily="34" charset="0"/>
                <a:ea typeface="Times New Roman"/>
                <a:cs typeface="Arial" pitchFamily="34" charset="0"/>
              </a:endParaRPr>
            </a:p>
          </p:txBody>
        </p:sp>
        <p:sp>
          <p:nvSpPr>
            <p:cNvPr id="14" name="Text Box 2"/>
            <p:cNvSpPr txBox="1">
              <a:spLocks noChangeArrowheads="1"/>
            </p:cNvSpPr>
            <p:nvPr/>
          </p:nvSpPr>
          <p:spPr bwMode="auto">
            <a:xfrm>
              <a:off x="6590201" y="2031597"/>
              <a:ext cx="1482074" cy="286846"/>
            </a:xfrm>
            <a:prstGeom prst="rect">
              <a:avLst/>
            </a:prstGeom>
            <a:noFill/>
            <a:ln>
              <a:noFill/>
            </a:ln>
            <a:extLst/>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upright="1">
              <a:noAutofit/>
            </a:bodyPr>
            <a:lstStyle/>
            <a:p>
              <a:pPr marL="0" marR="0">
                <a:spcBef>
                  <a:spcPts val="0"/>
                </a:spcBef>
                <a:spcAft>
                  <a:spcPts val="0"/>
                </a:spcAft>
              </a:pPr>
              <a:r>
                <a:rPr lang="en-US" sz="1200" dirty="0">
                  <a:effectLst/>
                  <a:latin typeface="Arial" pitchFamily="34" charset="0"/>
                  <a:ea typeface="Times New Roman"/>
                  <a:cs typeface="Arial" pitchFamily="34" charset="0"/>
                </a:rPr>
                <a:t>Intermediate Text</a:t>
              </a:r>
              <a:endParaRPr lang="en-US" dirty="0">
                <a:effectLst/>
                <a:latin typeface="Arial" pitchFamily="34" charset="0"/>
                <a:ea typeface="Times New Roman"/>
                <a:cs typeface="Arial" pitchFamily="34" charset="0"/>
              </a:endParaRPr>
            </a:p>
          </p:txBody>
        </p:sp>
        <p:sp>
          <p:nvSpPr>
            <p:cNvPr id="15" name="Text Box 2"/>
            <p:cNvSpPr txBox="1">
              <a:spLocks noChangeArrowheads="1"/>
            </p:cNvSpPr>
            <p:nvPr/>
          </p:nvSpPr>
          <p:spPr bwMode="auto">
            <a:xfrm>
              <a:off x="4882662" y="2944064"/>
              <a:ext cx="1016625" cy="286949"/>
            </a:xfrm>
            <a:prstGeom prst="rect">
              <a:avLst/>
            </a:prstGeom>
            <a:noFill/>
            <a:ln>
              <a:noFill/>
            </a:ln>
            <a:extLst/>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upright="1">
              <a:noAutofit/>
            </a:bodyPr>
            <a:lstStyle/>
            <a:p>
              <a:pPr marL="0" marR="0">
                <a:spcBef>
                  <a:spcPts val="0"/>
                </a:spcBef>
                <a:spcAft>
                  <a:spcPts val="0"/>
                </a:spcAft>
              </a:pPr>
              <a:r>
                <a:rPr lang="en-US" sz="1200">
                  <a:effectLst/>
                  <a:latin typeface="Arial" pitchFamily="34" charset="0"/>
                  <a:ea typeface="Times New Roman"/>
                  <a:cs typeface="Arial" pitchFamily="34" charset="0"/>
                </a:rPr>
                <a:t>Micro</a:t>
              </a:r>
              <a:endParaRPr lang="en-US">
                <a:effectLst/>
                <a:latin typeface="Arial" pitchFamily="34" charset="0"/>
                <a:ea typeface="Times New Roman"/>
                <a:cs typeface="Arial" pitchFamily="34" charset="0"/>
              </a:endParaRPr>
            </a:p>
          </p:txBody>
        </p:sp>
        <p:sp>
          <p:nvSpPr>
            <p:cNvPr id="16" name="Text Box 2"/>
            <p:cNvSpPr txBox="1">
              <a:spLocks noChangeArrowheads="1"/>
            </p:cNvSpPr>
            <p:nvPr/>
          </p:nvSpPr>
          <p:spPr bwMode="auto">
            <a:xfrm>
              <a:off x="6806345" y="3008474"/>
              <a:ext cx="1015893" cy="286846"/>
            </a:xfrm>
            <a:prstGeom prst="rect">
              <a:avLst/>
            </a:prstGeom>
            <a:noFill/>
            <a:ln>
              <a:noFill/>
            </a:ln>
            <a:extLst/>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upright="1">
              <a:noAutofit/>
            </a:bodyPr>
            <a:lstStyle/>
            <a:p>
              <a:pPr marL="0" marR="0">
                <a:spcBef>
                  <a:spcPts val="0"/>
                </a:spcBef>
                <a:spcAft>
                  <a:spcPts val="0"/>
                </a:spcAft>
              </a:pPr>
              <a:r>
                <a:rPr lang="en-US" sz="1200">
                  <a:effectLst/>
                  <a:latin typeface="Arial" pitchFamily="34" charset="0"/>
                  <a:ea typeface="Times New Roman"/>
                  <a:cs typeface="Arial" pitchFamily="34" charset="0"/>
                </a:rPr>
                <a:t>Micro Text</a:t>
              </a:r>
              <a:endParaRPr lang="en-US">
                <a:effectLst/>
                <a:latin typeface="Arial" pitchFamily="34" charset="0"/>
                <a:ea typeface="Times New Roman"/>
                <a:cs typeface="Arial" pitchFamily="34" charset="0"/>
              </a:endParaRPr>
            </a:p>
          </p:txBody>
        </p:sp>
        <p:sp>
          <p:nvSpPr>
            <p:cNvPr id="17" name="Text Box 2"/>
            <p:cNvSpPr txBox="1">
              <a:spLocks noChangeArrowheads="1"/>
            </p:cNvSpPr>
            <p:nvPr/>
          </p:nvSpPr>
          <p:spPr bwMode="auto">
            <a:xfrm>
              <a:off x="6672786" y="3745312"/>
              <a:ext cx="1101810" cy="520747"/>
            </a:xfrm>
            <a:prstGeom prst="rect">
              <a:avLst/>
            </a:prstGeom>
            <a:noFill/>
            <a:ln>
              <a:noFill/>
            </a:ln>
            <a:extLst/>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upright="1">
              <a:noAutofit/>
            </a:bodyPr>
            <a:lstStyle/>
            <a:p>
              <a:pPr marL="0" marR="0" algn="ctr">
                <a:spcBef>
                  <a:spcPts val="0"/>
                </a:spcBef>
                <a:spcAft>
                  <a:spcPts val="0"/>
                </a:spcAft>
              </a:pPr>
              <a:r>
                <a:rPr lang="en-US" sz="1200" b="1" dirty="0">
                  <a:effectLst/>
                  <a:latin typeface="Arial" pitchFamily="34" charset="0"/>
                  <a:ea typeface="Times New Roman"/>
                  <a:cs typeface="Arial" pitchFamily="34" charset="0"/>
                </a:rPr>
                <a:t>Practice</a:t>
              </a:r>
              <a:endParaRPr lang="en-US" dirty="0">
                <a:effectLst/>
                <a:latin typeface="Arial" pitchFamily="34" charset="0"/>
                <a:ea typeface="Times New Roman"/>
                <a:cs typeface="Arial" pitchFamily="34" charset="0"/>
              </a:endParaRPr>
            </a:p>
            <a:p>
              <a:pPr marL="0" marR="0" algn="ctr">
                <a:spcBef>
                  <a:spcPts val="0"/>
                </a:spcBef>
                <a:spcAft>
                  <a:spcPts val="0"/>
                </a:spcAft>
              </a:pPr>
              <a:r>
                <a:rPr lang="en-US" sz="1200" b="1" dirty="0">
                  <a:effectLst/>
                  <a:latin typeface="Arial" pitchFamily="34" charset="0"/>
                  <a:ea typeface="Times New Roman"/>
                  <a:cs typeface="Arial" pitchFamily="34" charset="0"/>
                </a:rPr>
                <a:t>(Effects)</a:t>
              </a:r>
              <a:endParaRPr lang="en-US" dirty="0">
                <a:effectLst/>
                <a:latin typeface="Arial" pitchFamily="34" charset="0"/>
                <a:ea typeface="Times New Roman"/>
                <a:cs typeface="Arial" pitchFamily="34" charset="0"/>
              </a:endParaRPr>
            </a:p>
          </p:txBody>
        </p:sp>
        <p:sp>
          <p:nvSpPr>
            <p:cNvPr id="18" name="Text Box 2"/>
            <p:cNvSpPr txBox="1">
              <a:spLocks noChangeArrowheads="1"/>
            </p:cNvSpPr>
            <p:nvPr/>
          </p:nvSpPr>
          <p:spPr bwMode="auto">
            <a:xfrm>
              <a:off x="6917980" y="4112951"/>
              <a:ext cx="1016625" cy="306216"/>
            </a:xfrm>
            <a:prstGeom prst="rect">
              <a:avLst/>
            </a:prstGeom>
            <a:noFill/>
            <a:ln>
              <a:noFill/>
            </a:ln>
            <a:extLst/>
          </p:spPr>
          <p:txBody>
            <a:bodyPr rot="0" vert="horz" wrap="square" lIns="91440" tIns="45720" rIns="91440" bIns="45720" anchor="t" anchorCtr="0" upright="1">
              <a:noAutofit/>
            </a:bodyPr>
            <a:lstStyle/>
            <a:p>
              <a:pPr marL="0" marR="0">
                <a:spcBef>
                  <a:spcPts val="0"/>
                </a:spcBef>
                <a:spcAft>
                  <a:spcPts val="0"/>
                </a:spcAft>
              </a:pPr>
              <a:r>
                <a:rPr lang="en-US" sz="1200" dirty="0">
                  <a:effectLst/>
                  <a:latin typeface="Arial" pitchFamily="34" charset="0"/>
                  <a:ea typeface="Times New Roman"/>
                  <a:cs typeface="Arial" pitchFamily="34" charset="0"/>
                </a:rPr>
                <a:t>micro</a:t>
              </a:r>
              <a:endParaRPr lang="en-US" dirty="0">
                <a:effectLst/>
                <a:latin typeface="Arial" pitchFamily="34" charset="0"/>
                <a:ea typeface="Times New Roman"/>
                <a:cs typeface="Arial" pitchFamily="34" charset="0"/>
              </a:endParaRPr>
            </a:p>
          </p:txBody>
        </p:sp>
        <p:cxnSp>
          <p:nvCxnSpPr>
            <p:cNvPr id="19" name="AutoShape 113"/>
            <p:cNvCxnSpPr>
              <a:cxnSpLocks noChangeShapeType="1"/>
            </p:cNvCxnSpPr>
            <p:nvPr/>
          </p:nvCxnSpPr>
          <p:spPr bwMode="auto">
            <a:xfrm>
              <a:off x="5790467" y="1097661"/>
              <a:ext cx="798610" cy="773"/>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0" name="AutoShape 114"/>
            <p:cNvCxnSpPr>
              <a:cxnSpLocks noChangeShapeType="1"/>
            </p:cNvCxnSpPr>
            <p:nvPr/>
          </p:nvCxnSpPr>
          <p:spPr bwMode="auto">
            <a:xfrm>
              <a:off x="5898540" y="3115822"/>
              <a:ext cx="690377" cy="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1" name="AutoShape 115"/>
            <p:cNvCxnSpPr>
              <a:cxnSpLocks noChangeShapeType="1"/>
            </p:cNvCxnSpPr>
            <p:nvPr/>
          </p:nvCxnSpPr>
          <p:spPr bwMode="auto">
            <a:xfrm>
              <a:off x="5520288" y="3362724"/>
              <a:ext cx="966373" cy="651097"/>
            </a:xfrm>
            <a:prstGeom prst="straightConnector1">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2" name="AutoShape 117"/>
            <p:cNvCxnSpPr>
              <a:cxnSpLocks noChangeShapeType="1"/>
            </p:cNvCxnSpPr>
            <p:nvPr/>
          </p:nvCxnSpPr>
          <p:spPr bwMode="auto">
            <a:xfrm>
              <a:off x="7000876" y="1312359"/>
              <a:ext cx="0" cy="702906"/>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3" name="AutoShape 118"/>
            <p:cNvCxnSpPr>
              <a:cxnSpLocks noChangeShapeType="1"/>
            </p:cNvCxnSpPr>
            <p:nvPr/>
          </p:nvCxnSpPr>
          <p:spPr bwMode="auto">
            <a:xfrm>
              <a:off x="7000876" y="2310706"/>
              <a:ext cx="0" cy="702906"/>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4" name="AutoShape 119"/>
            <p:cNvCxnSpPr>
              <a:cxnSpLocks noChangeShapeType="1"/>
            </p:cNvCxnSpPr>
            <p:nvPr/>
          </p:nvCxnSpPr>
          <p:spPr bwMode="auto">
            <a:xfrm flipV="1">
              <a:off x="7519622" y="1451914"/>
              <a:ext cx="0" cy="39194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5" name="AutoShape 120"/>
            <p:cNvCxnSpPr>
              <a:cxnSpLocks noChangeShapeType="1"/>
            </p:cNvCxnSpPr>
            <p:nvPr/>
          </p:nvCxnSpPr>
          <p:spPr bwMode="auto">
            <a:xfrm flipV="1">
              <a:off x="7519622" y="2375115"/>
              <a:ext cx="0" cy="3920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6" name="AutoShape 123"/>
            <p:cNvCxnSpPr>
              <a:cxnSpLocks noChangeShapeType="1"/>
            </p:cNvCxnSpPr>
            <p:nvPr/>
          </p:nvCxnSpPr>
          <p:spPr bwMode="auto">
            <a:xfrm>
              <a:off x="4191484" y="1098434"/>
              <a:ext cx="366739" cy="0"/>
            </a:xfrm>
            <a:prstGeom prst="straightConnector1">
              <a:avLst/>
            </a:prstGeom>
            <a:ln>
              <a:headEnd/>
              <a:tailEnd type="triangle" w="med" len="med"/>
            </a:ln>
            <a:extLst/>
          </p:spPr>
          <p:style>
            <a:lnRef idx="3">
              <a:schemeClr val="accent3"/>
            </a:lnRef>
            <a:fillRef idx="0">
              <a:schemeClr val="accent3"/>
            </a:fillRef>
            <a:effectRef idx="2">
              <a:schemeClr val="accent3"/>
            </a:effectRef>
            <a:fontRef idx="minor">
              <a:schemeClr val="tx1"/>
            </a:fontRef>
          </p:style>
        </p:cxnSp>
        <p:cxnSp>
          <p:nvCxnSpPr>
            <p:cNvPr id="27" name="AutoShape 124"/>
            <p:cNvCxnSpPr>
              <a:cxnSpLocks noChangeShapeType="1"/>
            </p:cNvCxnSpPr>
            <p:nvPr/>
          </p:nvCxnSpPr>
          <p:spPr bwMode="auto">
            <a:xfrm>
              <a:off x="4191001" y="2192621"/>
              <a:ext cx="367222" cy="0"/>
            </a:xfrm>
            <a:prstGeom prst="straightConnector1">
              <a:avLst/>
            </a:prstGeom>
            <a:ln>
              <a:headEnd/>
              <a:tailEnd type="triangle" w="med" len="med"/>
            </a:ln>
            <a:extLst/>
          </p:spPr>
          <p:style>
            <a:lnRef idx="3">
              <a:schemeClr val="accent3"/>
            </a:lnRef>
            <a:fillRef idx="0">
              <a:schemeClr val="accent3"/>
            </a:fillRef>
            <a:effectRef idx="2">
              <a:schemeClr val="accent3"/>
            </a:effectRef>
            <a:fontRef idx="minor">
              <a:schemeClr val="tx1"/>
            </a:fontRef>
          </p:style>
        </p:cxnSp>
        <p:cxnSp>
          <p:nvCxnSpPr>
            <p:cNvPr id="28" name="AutoShape 125"/>
            <p:cNvCxnSpPr>
              <a:cxnSpLocks noChangeShapeType="1"/>
            </p:cNvCxnSpPr>
            <p:nvPr/>
          </p:nvCxnSpPr>
          <p:spPr bwMode="auto">
            <a:xfrm>
              <a:off x="4191001" y="3115822"/>
              <a:ext cx="367222" cy="0"/>
            </a:xfrm>
            <a:prstGeom prst="straightConnector1">
              <a:avLst/>
            </a:prstGeom>
            <a:ln>
              <a:headEnd/>
              <a:tailEnd type="triangle" w="med" len="med"/>
            </a:ln>
            <a:extLst/>
          </p:spPr>
          <p:style>
            <a:lnRef idx="3">
              <a:schemeClr val="accent3"/>
            </a:lnRef>
            <a:fillRef idx="0">
              <a:schemeClr val="accent3"/>
            </a:fillRef>
            <a:effectRef idx="2">
              <a:schemeClr val="accent3"/>
            </a:effectRef>
            <a:fontRef idx="minor">
              <a:schemeClr val="tx1"/>
            </a:fontRef>
          </p:style>
        </p:cxnSp>
        <p:cxnSp>
          <p:nvCxnSpPr>
            <p:cNvPr id="29" name="AutoShape 127"/>
            <p:cNvCxnSpPr>
              <a:cxnSpLocks noChangeShapeType="1"/>
            </p:cNvCxnSpPr>
            <p:nvPr/>
          </p:nvCxnSpPr>
          <p:spPr bwMode="auto">
            <a:xfrm>
              <a:off x="4191001" y="4779732"/>
              <a:ext cx="2226523" cy="0"/>
            </a:xfrm>
            <a:prstGeom prst="straightConnector1">
              <a:avLst/>
            </a:prstGeom>
            <a:ln>
              <a:headEnd/>
              <a:tailEnd/>
            </a:ln>
            <a:extLst/>
          </p:spPr>
          <p:style>
            <a:lnRef idx="3">
              <a:schemeClr val="accent3"/>
            </a:lnRef>
            <a:fillRef idx="0">
              <a:schemeClr val="accent3"/>
            </a:fillRef>
            <a:effectRef idx="2">
              <a:schemeClr val="accent3"/>
            </a:effectRef>
            <a:fontRef idx="minor">
              <a:schemeClr val="tx1"/>
            </a:fontRef>
          </p:style>
        </p:cxnSp>
        <p:cxnSp>
          <p:nvCxnSpPr>
            <p:cNvPr id="30" name="AutoShape 116"/>
            <p:cNvCxnSpPr>
              <a:cxnSpLocks noChangeShapeType="1"/>
            </p:cNvCxnSpPr>
            <p:nvPr/>
          </p:nvCxnSpPr>
          <p:spPr bwMode="auto">
            <a:xfrm>
              <a:off x="7206213" y="3298315"/>
              <a:ext cx="0" cy="520414"/>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1" name="AutoShape 122"/>
            <p:cNvCxnSpPr>
              <a:cxnSpLocks noChangeShapeType="1"/>
            </p:cNvCxnSpPr>
            <p:nvPr/>
          </p:nvCxnSpPr>
          <p:spPr bwMode="auto">
            <a:xfrm>
              <a:off x="7562850" y="4382541"/>
              <a:ext cx="280634" cy="399009"/>
            </a:xfrm>
            <a:prstGeom prst="straightConnector1">
              <a:avLst/>
            </a:prstGeom>
            <a:ln>
              <a:headEnd/>
              <a:tailEnd type="triangle" w="med" len="med"/>
            </a:ln>
            <a:extLst/>
          </p:spPr>
          <p:style>
            <a:lnRef idx="3">
              <a:schemeClr val="accent3"/>
            </a:lnRef>
            <a:fillRef idx="0">
              <a:schemeClr val="accent3"/>
            </a:fillRef>
            <a:effectRef idx="2">
              <a:schemeClr val="accent3"/>
            </a:effectRef>
            <a:fontRef idx="minor">
              <a:schemeClr val="tx1"/>
            </a:fontRef>
          </p:style>
        </p:cxnSp>
        <p:cxnSp>
          <p:nvCxnSpPr>
            <p:cNvPr id="33" name="Straight Connector 32"/>
            <p:cNvCxnSpPr/>
            <p:nvPr/>
          </p:nvCxnSpPr>
          <p:spPr>
            <a:xfrm>
              <a:off x="4191001" y="1076192"/>
              <a:ext cx="0" cy="3705358"/>
            </a:xfrm>
            <a:prstGeom prst="line">
              <a:avLst/>
            </a:prstGeom>
          </p:spPr>
          <p:style>
            <a:lnRef idx="3">
              <a:schemeClr val="accent3"/>
            </a:lnRef>
            <a:fillRef idx="0">
              <a:schemeClr val="accent3"/>
            </a:fillRef>
            <a:effectRef idx="2">
              <a:schemeClr val="accent3"/>
            </a:effectRef>
            <a:fontRef idx="minor">
              <a:schemeClr val="tx1"/>
            </a:fontRef>
          </p:style>
        </p:cxnSp>
      </p:grpSp>
      <p:sp>
        <p:nvSpPr>
          <p:cNvPr id="38" name="Rectangle 37"/>
          <p:cNvSpPr/>
          <p:nvPr/>
        </p:nvSpPr>
        <p:spPr>
          <a:xfrm>
            <a:off x="5148981" y="4687073"/>
            <a:ext cx="3616394" cy="461665"/>
          </a:xfrm>
          <a:prstGeom prst="rect">
            <a:avLst/>
          </a:prstGeom>
        </p:spPr>
        <p:txBody>
          <a:bodyPr wrap="square">
            <a:spAutoFit/>
          </a:bodyPr>
          <a:lstStyle/>
          <a:p>
            <a:r>
              <a:rPr lang="en-GB" sz="1200" dirty="0">
                <a:solidFill>
                  <a:srgbClr val="336600"/>
                </a:solidFill>
                <a:latin typeface="Arial" pitchFamily="34" charset="0"/>
                <a:cs typeface="Arial" pitchFamily="34" charset="0"/>
              </a:rPr>
              <a:t>A</a:t>
            </a:r>
            <a:r>
              <a:rPr lang="en-GB" sz="1200" i="1" dirty="0">
                <a:solidFill>
                  <a:srgbClr val="336600"/>
                </a:solidFill>
                <a:latin typeface="Arial" pitchFamily="34" charset="0"/>
                <a:cs typeface="Arial" pitchFamily="34" charset="0"/>
              </a:rPr>
              <a:t> </a:t>
            </a:r>
            <a:r>
              <a:rPr lang="en-GB" sz="1200" dirty="0">
                <a:solidFill>
                  <a:srgbClr val="336600"/>
                </a:solidFill>
                <a:latin typeface="Arial" pitchFamily="34" charset="0"/>
                <a:cs typeface="Arial" pitchFamily="34" charset="0"/>
              </a:rPr>
              <a:t>modified policy cycle. Source: </a:t>
            </a:r>
            <a:r>
              <a:rPr lang="en-US" sz="1200" dirty="0">
                <a:solidFill>
                  <a:srgbClr val="336600"/>
                </a:solidFill>
                <a:latin typeface="Arial" pitchFamily="34" charset="0"/>
                <a:cs typeface="Arial" pitchFamily="34" charset="0"/>
              </a:rPr>
              <a:t>Vidovich (2007, p.298</a:t>
            </a:r>
            <a:r>
              <a:rPr lang="en-US" sz="1200" dirty="0" smtClean="0">
                <a:solidFill>
                  <a:srgbClr val="336600"/>
                </a:solidFill>
                <a:latin typeface="Arial" pitchFamily="34" charset="0"/>
                <a:cs typeface="Arial" pitchFamily="34" charset="0"/>
              </a:rPr>
              <a:t>)</a:t>
            </a:r>
            <a:endParaRPr lang="en-US" sz="1200" dirty="0">
              <a:solidFill>
                <a:srgbClr val="336600"/>
              </a:solidFill>
              <a:latin typeface="Arial" pitchFamily="34" charset="0"/>
              <a:cs typeface="Arial" pitchFamily="34" charset="0"/>
            </a:endParaRPr>
          </a:p>
        </p:txBody>
      </p:sp>
      <p:grpSp>
        <p:nvGrpSpPr>
          <p:cNvPr id="60" name="Group 59"/>
          <p:cNvGrpSpPr/>
          <p:nvPr/>
        </p:nvGrpSpPr>
        <p:grpSpPr>
          <a:xfrm>
            <a:off x="2054" y="576715"/>
            <a:ext cx="4203743" cy="455399"/>
            <a:chOff x="2054" y="576715"/>
            <a:chExt cx="4203743" cy="455399"/>
          </a:xfrm>
        </p:grpSpPr>
        <p:sp>
          <p:nvSpPr>
            <p:cNvPr id="42" name="Freeform 41"/>
            <p:cNvSpPr/>
            <p:nvPr/>
          </p:nvSpPr>
          <p:spPr>
            <a:xfrm>
              <a:off x="2054" y="759986"/>
              <a:ext cx="1050935" cy="88858"/>
            </a:xfrm>
            <a:custGeom>
              <a:avLst/>
              <a:gdLst>
                <a:gd name="connsiteX0" fmla="*/ 0 w 1050935"/>
                <a:gd name="connsiteY0" fmla="*/ 0 h 88858"/>
                <a:gd name="connsiteX1" fmla="*/ 1050935 w 1050935"/>
                <a:gd name="connsiteY1" fmla="*/ 0 h 88858"/>
                <a:gd name="connsiteX2" fmla="*/ 1050935 w 1050935"/>
                <a:gd name="connsiteY2" fmla="*/ 88858 h 88858"/>
                <a:gd name="connsiteX3" fmla="*/ 0 w 1050935"/>
                <a:gd name="connsiteY3" fmla="*/ 88858 h 88858"/>
                <a:gd name="connsiteX4" fmla="*/ 0 w 1050935"/>
                <a:gd name="connsiteY4" fmla="*/ 0 h 8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0935" h="88858">
                  <a:moveTo>
                    <a:pt x="0" y="0"/>
                  </a:moveTo>
                  <a:lnTo>
                    <a:pt x="1050935" y="0"/>
                  </a:lnTo>
                  <a:lnTo>
                    <a:pt x="1050935" y="88858"/>
                  </a:lnTo>
                  <a:lnTo>
                    <a:pt x="0" y="8885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12700" rIns="35560" bIns="12700" numCol="1" spcCol="1270" anchor="ctr" anchorCtr="0">
              <a:noAutofit/>
            </a:bodyPr>
            <a:lstStyle/>
            <a:p>
              <a:pPr lvl="0" algn="r" defTabSz="222250">
                <a:lnSpc>
                  <a:spcPct val="90000"/>
                </a:lnSpc>
                <a:spcBef>
                  <a:spcPct val="0"/>
                </a:spcBef>
                <a:spcAft>
                  <a:spcPct val="35000"/>
                </a:spcAft>
              </a:pPr>
              <a:r>
                <a:rPr lang="en-US" sz="1100" kern="1200" dirty="0" smtClean="0">
                  <a:solidFill>
                    <a:srgbClr val="92D050"/>
                  </a:solidFill>
                  <a:latin typeface="Arial" pitchFamily="34" charset="0"/>
                  <a:cs typeface="Arial" pitchFamily="34" charset="0"/>
                </a:rPr>
                <a:t>Shaded box </a:t>
              </a:r>
              <a:endParaRPr lang="en-US" sz="1100" kern="1200" dirty="0">
                <a:solidFill>
                  <a:srgbClr val="92D050"/>
                </a:solidFill>
                <a:latin typeface="Arial" pitchFamily="34" charset="0"/>
                <a:cs typeface="Arial" pitchFamily="34" charset="0"/>
              </a:endParaRPr>
            </a:p>
          </p:txBody>
        </p:sp>
        <p:sp>
          <p:nvSpPr>
            <p:cNvPr id="43" name="Left Brace 42"/>
            <p:cNvSpPr/>
            <p:nvPr/>
          </p:nvSpPr>
          <p:spPr>
            <a:xfrm>
              <a:off x="1052990" y="576715"/>
              <a:ext cx="210187" cy="455399"/>
            </a:xfrm>
            <a:prstGeom prst="leftBrace">
              <a:avLst>
                <a:gd name="adj1" fmla="val 35000"/>
                <a:gd name="adj2" fmla="val 50000"/>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44" name="Freeform 43"/>
            <p:cNvSpPr/>
            <p:nvPr/>
          </p:nvSpPr>
          <p:spPr>
            <a:xfrm>
              <a:off x="1347252" y="576715"/>
              <a:ext cx="2858545" cy="455399"/>
            </a:xfrm>
            <a:custGeom>
              <a:avLst/>
              <a:gdLst>
                <a:gd name="connsiteX0" fmla="*/ 0 w 2858545"/>
                <a:gd name="connsiteY0" fmla="*/ 0 h 455399"/>
                <a:gd name="connsiteX1" fmla="*/ 2858545 w 2858545"/>
                <a:gd name="connsiteY1" fmla="*/ 0 h 455399"/>
                <a:gd name="connsiteX2" fmla="*/ 2858545 w 2858545"/>
                <a:gd name="connsiteY2" fmla="*/ 455399 h 455399"/>
                <a:gd name="connsiteX3" fmla="*/ 0 w 2858545"/>
                <a:gd name="connsiteY3" fmla="*/ 455399 h 455399"/>
                <a:gd name="connsiteX4" fmla="*/ 0 w 2858545"/>
                <a:gd name="connsiteY4" fmla="*/ 0 h 455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8545" h="455399">
                  <a:moveTo>
                    <a:pt x="0" y="0"/>
                  </a:moveTo>
                  <a:lnTo>
                    <a:pt x="2858545" y="0"/>
                  </a:lnTo>
                  <a:lnTo>
                    <a:pt x="2858545" y="455399"/>
                  </a:lnTo>
                  <a:lnTo>
                    <a:pt x="0" y="455399"/>
                  </a:lnTo>
                  <a:lnTo>
                    <a:pt x="0" y="0"/>
                  </a:lnTo>
                  <a:close/>
                </a:path>
              </a:pathLst>
            </a:custGeom>
            <a:solidFill>
              <a:srgbClr val="336600"/>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3340" tIns="53340" rIns="53340" bIns="53340" numCol="1" spcCol="1270" anchor="ctr" anchorCtr="0">
              <a:noAutofit/>
            </a:bodyPr>
            <a:lstStyle/>
            <a:p>
              <a:pPr marL="0" lvl="1" algn="l" defTabSz="622300">
                <a:lnSpc>
                  <a:spcPct val="90000"/>
                </a:lnSpc>
                <a:spcBef>
                  <a:spcPct val="0"/>
                </a:spcBef>
                <a:spcAft>
                  <a:spcPct val="15000"/>
                </a:spcAft>
              </a:pPr>
              <a:r>
                <a:rPr lang="en-GB" sz="1100" kern="1200" dirty="0" smtClean="0">
                  <a:latin typeface="Arial" pitchFamily="34" charset="0"/>
                  <a:cs typeface="Arial" pitchFamily="34" charset="0"/>
                </a:rPr>
                <a:t>influences frame the whole policy process</a:t>
              </a:r>
              <a:endParaRPr lang="en-US" sz="1100" kern="1200" dirty="0">
                <a:latin typeface="Arial" pitchFamily="34" charset="0"/>
                <a:cs typeface="Arial" pitchFamily="34" charset="0"/>
              </a:endParaRPr>
            </a:p>
          </p:txBody>
        </p:sp>
      </p:grpSp>
      <p:grpSp>
        <p:nvGrpSpPr>
          <p:cNvPr id="61" name="Group 60"/>
          <p:cNvGrpSpPr/>
          <p:nvPr/>
        </p:nvGrpSpPr>
        <p:grpSpPr>
          <a:xfrm>
            <a:off x="2054" y="1048271"/>
            <a:ext cx="4203743" cy="455399"/>
            <a:chOff x="2054" y="1048271"/>
            <a:chExt cx="4203743" cy="455399"/>
          </a:xfrm>
        </p:grpSpPr>
        <p:sp>
          <p:nvSpPr>
            <p:cNvPr id="45" name="Freeform 44"/>
            <p:cNvSpPr/>
            <p:nvPr/>
          </p:nvSpPr>
          <p:spPr>
            <a:xfrm>
              <a:off x="2054" y="1231542"/>
              <a:ext cx="1050935" cy="88858"/>
            </a:xfrm>
            <a:custGeom>
              <a:avLst/>
              <a:gdLst>
                <a:gd name="connsiteX0" fmla="*/ 0 w 1050935"/>
                <a:gd name="connsiteY0" fmla="*/ 0 h 88858"/>
                <a:gd name="connsiteX1" fmla="*/ 1050935 w 1050935"/>
                <a:gd name="connsiteY1" fmla="*/ 0 h 88858"/>
                <a:gd name="connsiteX2" fmla="*/ 1050935 w 1050935"/>
                <a:gd name="connsiteY2" fmla="*/ 88858 h 88858"/>
                <a:gd name="connsiteX3" fmla="*/ 0 w 1050935"/>
                <a:gd name="connsiteY3" fmla="*/ 88858 h 88858"/>
                <a:gd name="connsiteX4" fmla="*/ 0 w 1050935"/>
                <a:gd name="connsiteY4" fmla="*/ 0 h 8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0935" h="88858">
                  <a:moveTo>
                    <a:pt x="0" y="0"/>
                  </a:moveTo>
                  <a:lnTo>
                    <a:pt x="1050935" y="0"/>
                  </a:lnTo>
                  <a:lnTo>
                    <a:pt x="1050935" y="88858"/>
                  </a:lnTo>
                  <a:lnTo>
                    <a:pt x="0" y="8885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12700" rIns="35560" bIns="12700" numCol="1" spcCol="1270" anchor="ctr" anchorCtr="0">
              <a:noAutofit/>
            </a:bodyPr>
            <a:lstStyle/>
            <a:p>
              <a:pPr lvl="0" algn="r" defTabSz="222250">
                <a:lnSpc>
                  <a:spcPct val="90000"/>
                </a:lnSpc>
                <a:spcBef>
                  <a:spcPct val="0"/>
                </a:spcBef>
                <a:spcAft>
                  <a:spcPct val="35000"/>
                </a:spcAft>
              </a:pPr>
              <a:r>
                <a:rPr lang="en-GB" sz="1100" kern="1200" dirty="0" smtClean="0">
                  <a:solidFill>
                    <a:srgbClr val="92D050"/>
                  </a:solidFill>
                  <a:latin typeface="Arial" pitchFamily="34" charset="0"/>
                  <a:cs typeface="Arial" pitchFamily="34" charset="0"/>
                </a:rPr>
                <a:t>horizontal arrows </a:t>
              </a:r>
              <a:endParaRPr lang="en-US" sz="1100" kern="1200" dirty="0">
                <a:solidFill>
                  <a:srgbClr val="92D050"/>
                </a:solidFill>
                <a:latin typeface="Arial" pitchFamily="34" charset="0"/>
                <a:cs typeface="Arial" pitchFamily="34" charset="0"/>
              </a:endParaRPr>
            </a:p>
          </p:txBody>
        </p:sp>
        <p:sp>
          <p:nvSpPr>
            <p:cNvPr id="46" name="Left Brace 45"/>
            <p:cNvSpPr/>
            <p:nvPr/>
          </p:nvSpPr>
          <p:spPr>
            <a:xfrm>
              <a:off x="1052990" y="1048271"/>
              <a:ext cx="210187" cy="455399"/>
            </a:xfrm>
            <a:prstGeom prst="leftBrace">
              <a:avLst>
                <a:gd name="adj1" fmla="val 35000"/>
                <a:gd name="adj2" fmla="val 50000"/>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47" name="Freeform 46"/>
            <p:cNvSpPr/>
            <p:nvPr/>
          </p:nvSpPr>
          <p:spPr>
            <a:xfrm>
              <a:off x="1347252" y="1048271"/>
              <a:ext cx="2858545" cy="455399"/>
            </a:xfrm>
            <a:custGeom>
              <a:avLst/>
              <a:gdLst>
                <a:gd name="connsiteX0" fmla="*/ 0 w 2858545"/>
                <a:gd name="connsiteY0" fmla="*/ 0 h 455399"/>
                <a:gd name="connsiteX1" fmla="*/ 2858545 w 2858545"/>
                <a:gd name="connsiteY1" fmla="*/ 0 h 455399"/>
                <a:gd name="connsiteX2" fmla="*/ 2858545 w 2858545"/>
                <a:gd name="connsiteY2" fmla="*/ 455399 h 455399"/>
                <a:gd name="connsiteX3" fmla="*/ 0 w 2858545"/>
                <a:gd name="connsiteY3" fmla="*/ 455399 h 455399"/>
                <a:gd name="connsiteX4" fmla="*/ 0 w 2858545"/>
                <a:gd name="connsiteY4" fmla="*/ 0 h 455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8545" h="455399">
                  <a:moveTo>
                    <a:pt x="0" y="0"/>
                  </a:moveTo>
                  <a:lnTo>
                    <a:pt x="2858545" y="0"/>
                  </a:lnTo>
                  <a:lnTo>
                    <a:pt x="2858545" y="455399"/>
                  </a:lnTo>
                  <a:lnTo>
                    <a:pt x="0" y="455399"/>
                  </a:lnTo>
                  <a:lnTo>
                    <a:pt x="0" y="0"/>
                  </a:lnTo>
                  <a:close/>
                </a:path>
              </a:pathLst>
            </a:custGeom>
            <a:solidFill>
              <a:srgbClr val="336600"/>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3340" tIns="53340" rIns="53340" bIns="53340" numCol="1" spcCol="1270" anchor="ctr" anchorCtr="0">
              <a:noAutofit/>
            </a:bodyPr>
            <a:lstStyle/>
            <a:p>
              <a:pPr marL="0" lvl="1" algn="l" defTabSz="622300">
                <a:lnSpc>
                  <a:spcPct val="90000"/>
                </a:lnSpc>
                <a:spcBef>
                  <a:spcPct val="0"/>
                </a:spcBef>
                <a:spcAft>
                  <a:spcPct val="15000"/>
                </a:spcAft>
              </a:pPr>
              <a:r>
                <a:rPr lang="en-GB" sz="1100" kern="1200" dirty="0" smtClean="0">
                  <a:latin typeface="Arial" pitchFamily="34" charset="0"/>
                  <a:cs typeface="Arial" pitchFamily="34" charset="0"/>
                </a:rPr>
                <a:t>influences can feed into the policy text production from any direction</a:t>
              </a:r>
              <a:endParaRPr lang="en-US" sz="1100" kern="1200" dirty="0">
                <a:latin typeface="Arial" pitchFamily="34" charset="0"/>
                <a:cs typeface="Arial" pitchFamily="34" charset="0"/>
              </a:endParaRPr>
            </a:p>
          </p:txBody>
        </p:sp>
      </p:grpSp>
      <p:grpSp>
        <p:nvGrpSpPr>
          <p:cNvPr id="62" name="Group 61"/>
          <p:cNvGrpSpPr/>
          <p:nvPr/>
        </p:nvGrpSpPr>
        <p:grpSpPr>
          <a:xfrm>
            <a:off x="2054" y="1519827"/>
            <a:ext cx="4203743" cy="710867"/>
            <a:chOff x="2054" y="1519827"/>
            <a:chExt cx="4203743" cy="710867"/>
          </a:xfrm>
        </p:grpSpPr>
        <p:sp>
          <p:nvSpPr>
            <p:cNvPr id="48" name="Freeform 47"/>
            <p:cNvSpPr/>
            <p:nvPr/>
          </p:nvSpPr>
          <p:spPr>
            <a:xfrm>
              <a:off x="2054" y="1830831"/>
              <a:ext cx="1050935" cy="88858"/>
            </a:xfrm>
            <a:custGeom>
              <a:avLst/>
              <a:gdLst>
                <a:gd name="connsiteX0" fmla="*/ 0 w 1050935"/>
                <a:gd name="connsiteY0" fmla="*/ 0 h 88858"/>
                <a:gd name="connsiteX1" fmla="*/ 1050935 w 1050935"/>
                <a:gd name="connsiteY1" fmla="*/ 0 h 88858"/>
                <a:gd name="connsiteX2" fmla="*/ 1050935 w 1050935"/>
                <a:gd name="connsiteY2" fmla="*/ 88858 h 88858"/>
                <a:gd name="connsiteX3" fmla="*/ 0 w 1050935"/>
                <a:gd name="connsiteY3" fmla="*/ 88858 h 88858"/>
                <a:gd name="connsiteX4" fmla="*/ 0 w 1050935"/>
                <a:gd name="connsiteY4" fmla="*/ 0 h 8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0935" h="88858">
                  <a:moveTo>
                    <a:pt x="0" y="0"/>
                  </a:moveTo>
                  <a:lnTo>
                    <a:pt x="1050935" y="0"/>
                  </a:lnTo>
                  <a:lnTo>
                    <a:pt x="1050935" y="88858"/>
                  </a:lnTo>
                  <a:lnTo>
                    <a:pt x="0" y="8885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12700" rIns="35560" bIns="12700" numCol="1" spcCol="1270" anchor="ctr" anchorCtr="0">
              <a:noAutofit/>
            </a:bodyPr>
            <a:lstStyle/>
            <a:p>
              <a:pPr lvl="0" algn="r" defTabSz="222250">
                <a:lnSpc>
                  <a:spcPct val="90000"/>
                </a:lnSpc>
                <a:spcBef>
                  <a:spcPct val="0"/>
                </a:spcBef>
                <a:spcAft>
                  <a:spcPct val="35000"/>
                </a:spcAft>
              </a:pPr>
              <a:r>
                <a:rPr lang="en-GB" sz="1100" kern="1200" dirty="0" smtClean="0">
                  <a:solidFill>
                    <a:srgbClr val="92D050"/>
                  </a:solidFill>
                  <a:latin typeface="Arial" pitchFamily="34" charset="0"/>
                  <a:cs typeface="Arial" pitchFamily="34" charset="0"/>
                </a:rPr>
                <a:t>arrows going up and down </a:t>
              </a:r>
              <a:endParaRPr lang="en-US" sz="1100" kern="1200" dirty="0">
                <a:solidFill>
                  <a:srgbClr val="92D050"/>
                </a:solidFill>
                <a:latin typeface="Arial" pitchFamily="34" charset="0"/>
                <a:cs typeface="Arial" pitchFamily="34" charset="0"/>
              </a:endParaRPr>
            </a:p>
          </p:txBody>
        </p:sp>
        <p:sp>
          <p:nvSpPr>
            <p:cNvPr id="49" name="Left Brace 48"/>
            <p:cNvSpPr/>
            <p:nvPr/>
          </p:nvSpPr>
          <p:spPr>
            <a:xfrm>
              <a:off x="1052990" y="1519827"/>
              <a:ext cx="210187" cy="710867"/>
            </a:xfrm>
            <a:prstGeom prst="leftBrace">
              <a:avLst>
                <a:gd name="adj1" fmla="val 35000"/>
                <a:gd name="adj2" fmla="val 50000"/>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50" name="Freeform 49"/>
            <p:cNvSpPr/>
            <p:nvPr/>
          </p:nvSpPr>
          <p:spPr>
            <a:xfrm>
              <a:off x="1347252" y="1519827"/>
              <a:ext cx="2858545" cy="710867"/>
            </a:xfrm>
            <a:custGeom>
              <a:avLst/>
              <a:gdLst>
                <a:gd name="connsiteX0" fmla="*/ 0 w 2858545"/>
                <a:gd name="connsiteY0" fmla="*/ 0 h 710867"/>
                <a:gd name="connsiteX1" fmla="*/ 2858545 w 2858545"/>
                <a:gd name="connsiteY1" fmla="*/ 0 h 710867"/>
                <a:gd name="connsiteX2" fmla="*/ 2858545 w 2858545"/>
                <a:gd name="connsiteY2" fmla="*/ 710867 h 710867"/>
                <a:gd name="connsiteX3" fmla="*/ 0 w 2858545"/>
                <a:gd name="connsiteY3" fmla="*/ 710867 h 710867"/>
                <a:gd name="connsiteX4" fmla="*/ 0 w 2858545"/>
                <a:gd name="connsiteY4" fmla="*/ 0 h 71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8545" h="710867">
                  <a:moveTo>
                    <a:pt x="0" y="0"/>
                  </a:moveTo>
                  <a:lnTo>
                    <a:pt x="2858545" y="0"/>
                  </a:lnTo>
                  <a:lnTo>
                    <a:pt x="2858545" y="710867"/>
                  </a:lnTo>
                  <a:lnTo>
                    <a:pt x="0" y="710867"/>
                  </a:lnTo>
                  <a:lnTo>
                    <a:pt x="0" y="0"/>
                  </a:lnTo>
                  <a:close/>
                </a:path>
              </a:pathLst>
            </a:custGeom>
            <a:solidFill>
              <a:srgbClr val="336600"/>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1" algn="l" defTabSz="711200">
                <a:lnSpc>
                  <a:spcPct val="90000"/>
                </a:lnSpc>
                <a:spcBef>
                  <a:spcPct val="0"/>
                </a:spcBef>
                <a:spcAft>
                  <a:spcPct val="15000"/>
                </a:spcAft>
              </a:pPr>
              <a:r>
                <a:rPr lang="en-GB" sz="1100" kern="1200" dirty="0" smtClean="0">
                  <a:latin typeface="Arial" pitchFamily="34" charset="0"/>
                  <a:cs typeface="Arial" pitchFamily="34" charset="0"/>
                </a:rPr>
                <a:t>the interconnections between different levels of text production</a:t>
              </a:r>
              <a:endParaRPr lang="en-US" sz="1100" kern="1200" dirty="0">
                <a:latin typeface="Arial" pitchFamily="34" charset="0"/>
                <a:cs typeface="Arial" pitchFamily="34" charset="0"/>
              </a:endParaRPr>
            </a:p>
          </p:txBody>
        </p:sp>
      </p:grpSp>
      <p:grpSp>
        <p:nvGrpSpPr>
          <p:cNvPr id="63" name="Group 62"/>
          <p:cNvGrpSpPr/>
          <p:nvPr/>
        </p:nvGrpSpPr>
        <p:grpSpPr>
          <a:xfrm>
            <a:off x="2054" y="2246850"/>
            <a:ext cx="4203743" cy="510936"/>
            <a:chOff x="2054" y="2246850"/>
            <a:chExt cx="4203743" cy="510936"/>
          </a:xfrm>
        </p:grpSpPr>
        <p:sp>
          <p:nvSpPr>
            <p:cNvPr id="51" name="Freeform 50"/>
            <p:cNvSpPr/>
            <p:nvPr/>
          </p:nvSpPr>
          <p:spPr>
            <a:xfrm>
              <a:off x="2054" y="2457889"/>
              <a:ext cx="1050935" cy="88858"/>
            </a:xfrm>
            <a:custGeom>
              <a:avLst/>
              <a:gdLst>
                <a:gd name="connsiteX0" fmla="*/ 0 w 1050935"/>
                <a:gd name="connsiteY0" fmla="*/ 0 h 88858"/>
                <a:gd name="connsiteX1" fmla="*/ 1050935 w 1050935"/>
                <a:gd name="connsiteY1" fmla="*/ 0 h 88858"/>
                <a:gd name="connsiteX2" fmla="*/ 1050935 w 1050935"/>
                <a:gd name="connsiteY2" fmla="*/ 88858 h 88858"/>
                <a:gd name="connsiteX3" fmla="*/ 0 w 1050935"/>
                <a:gd name="connsiteY3" fmla="*/ 88858 h 88858"/>
                <a:gd name="connsiteX4" fmla="*/ 0 w 1050935"/>
                <a:gd name="connsiteY4" fmla="*/ 0 h 8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0935" h="88858">
                  <a:moveTo>
                    <a:pt x="0" y="0"/>
                  </a:moveTo>
                  <a:lnTo>
                    <a:pt x="1050935" y="0"/>
                  </a:lnTo>
                  <a:lnTo>
                    <a:pt x="1050935" y="88858"/>
                  </a:lnTo>
                  <a:lnTo>
                    <a:pt x="0" y="8885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12700" rIns="35560" bIns="12700" numCol="1" spcCol="1270" anchor="ctr" anchorCtr="0">
              <a:noAutofit/>
            </a:bodyPr>
            <a:lstStyle/>
            <a:p>
              <a:pPr lvl="0" algn="r" defTabSz="222250">
                <a:lnSpc>
                  <a:spcPct val="90000"/>
                </a:lnSpc>
                <a:spcBef>
                  <a:spcPct val="0"/>
                </a:spcBef>
                <a:spcAft>
                  <a:spcPct val="35000"/>
                </a:spcAft>
              </a:pPr>
              <a:r>
                <a:rPr lang="en-GB" sz="1100" kern="1200" dirty="0" smtClean="0">
                  <a:solidFill>
                    <a:srgbClr val="92D050"/>
                  </a:solidFill>
                  <a:latin typeface="Arial" pitchFamily="34" charset="0"/>
                  <a:cs typeface="Arial" pitchFamily="34" charset="0"/>
                </a:rPr>
                <a:t>the size of the arrows </a:t>
              </a:r>
              <a:endParaRPr lang="en-US" sz="1100" kern="1200" dirty="0">
                <a:solidFill>
                  <a:srgbClr val="92D050"/>
                </a:solidFill>
                <a:latin typeface="Arial" pitchFamily="34" charset="0"/>
                <a:cs typeface="Arial" pitchFamily="34" charset="0"/>
              </a:endParaRPr>
            </a:p>
          </p:txBody>
        </p:sp>
        <p:sp>
          <p:nvSpPr>
            <p:cNvPr id="52" name="Left Brace 51"/>
            <p:cNvSpPr/>
            <p:nvPr/>
          </p:nvSpPr>
          <p:spPr>
            <a:xfrm>
              <a:off x="1052990" y="2246850"/>
              <a:ext cx="210187" cy="510936"/>
            </a:xfrm>
            <a:prstGeom prst="leftBrace">
              <a:avLst>
                <a:gd name="adj1" fmla="val 35000"/>
                <a:gd name="adj2" fmla="val 50000"/>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53" name="Freeform 52"/>
            <p:cNvSpPr/>
            <p:nvPr/>
          </p:nvSpPr>
          <p:spPr>
            <a:xfrm>
              <a:off x="1347252" y="2246850"/>
              <a:ext cx="2858545" cy="510936"/>
            </a:xfrm>
            <a:custGeom>
              <a:avLst/>
              <a:gdLst>
                <a:gd name="connsiteX0" fmla="*/ 0 w 2858545"/>
                <a:gd name="connsiteY0" fmla="*/ 0 h 510936"/>
                <a:gd name="connsiteX1" fmla="*/ 2858545 w 2858545"/>
                <a:gd name="connsiteY1" fmla="*/ 0 h 510936"/>
                <a:gd name="connsiteX2" fmla="*/ 2858545 w 2858545"/>
                <a:gd name="connsiteY2" fmla="*/ 510936 h 510936"/>
                <a:gd name="connsiteX3" fmla="*/ 0 w 2858545"/>
                <a:gd name="connsiteY3" fmla="*/ 510936 h 510936"/>
                <a:gd name="connsiteX4" fmla="*/ 0 w 2858545"/>
                <a:gd name="connsiteY4" fmla="*/ 0 h 510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8545" h="510936">
                  <a:moveTo>
                    <a:pt x="0" y="0"/>
                  </a:moveTo>
                  <a:lnTo>
                    <a:pt x="2858545" y="0"/>
                  </a:lnTo>
                  <a:lnTo>
                    <a:pt x="2858545" y="510936"/>
                  </a:lnTo>
                  <a:lnTo>
                    <a:pt x="0" y="510936"/>
                  </a:lnTo>
                  <a:lnTo>
                    <a:pt x="0" y="0"/>
                  </a:lnTo>
                  <a:close/>
                </a:path>
              </a:pathLst>
            </a:custGeom>
            <a:solidFill>
              <a:srgbClr val="336600"/>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1" algn="l" defTabSz="711200">
                <a:lnSpc>
                  <a:spcPct val="90000"/>
                </a:lnSpc>
                <a:spcBef>
                  <a:spcPct val="0"/>
                </a:spcBef>
                <a:spcAft>
                  <a:spcPct val="15000"/>
                </a:spcAft>
              </a:pPr>
              <a:r>
                <a:rPr lang="en-GB" sz="1100" kern="1200" dirty="0" smtClean="0">
                  <a:latin typeface="Arial" pitchFamily="34" charset="0"/>
                  <a:cs typeface="Arial" pitchFamily="34" charset="0"/>
                </a:rPr>
                <a:t>the relative strength of the influence</a:t>
              </a:r>
              <a:endParaRPr lang="en-US" sz="1100" kern="1200" dirty="0">
                <a:latin typeface="Arial" pitchFamily="34" charset="0"/>
                <a:cs typeface="Arial" pitchFamily="34" charset="0"/>
              </a:endParaRPr>
            </a:p>
          </p:txBody>
        </p:sp>
      </p:grpSp>
      <p:grpSp>
        <p:nvGrpSpPr>
          <p:cNvPr id="64" name="Group 63"/>
          <p:cNvGrpSpPr/>
          <p:nvPr/>
        </p:nvGrpSpPr>
        <p:grpSpPr>
          <a:xfrm>
            <a:off x="2054" y="2773943"/>
            <a:ext cx="4203743" cy="918435"/>
            <a:chOff x="2054" y="2773943"/>
            <a:chExt cx="4203743" cy="918435"/>
          </a:xfrm>
        </p:grpSpPr>
        <p:sp>
          <p:nvSpPr>
            <p:cNvPr id="54" name="Freeform 53"/>
            <p:cNvSpPr/>
            <p:nvPr/>
          </p:nvSpPr>
          <p:spPr>
            <a:xfrm>
              <a:off x="2054" y="3158186"/>
              <a:ext cx="1050935" cy="149948"/>
            </a:xfrm>
            <a:custGeom>
              <a:avLst/>
              <a:gdLst>
                <a:gd name="connsiteX0" fmla="*/ 0 w 1050935"/>
                <a:gd name="connsiteY0" fmla="*/ 0 h 149948"/>
                <a:gd name="connsiteX1" fmla="*/ 1050935 w 1050935"/>
                <a:gd name="connsiteY1" fmla="*/ 0 h 149948"/>
                <a:gd name="connsiteX2" fmla="*/ 1050935 w 1050935"/>
                <a:gd name="connsiteY2" fmla="*/ 149948 h 149948"/>
                <a:gd name="connsiteX3" fmla="*/ 0 w 1050935"/>
                <a:gd name="connsiteY3" fmla="*/ 149948 h 149948"/>
                <a:gd name="connsiteX4" fmla="*/ 0 w 1050935"/>
                <a:gd name="connsiteY4" fmla="*/ 0 h 149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0935" h="149948">
                  <a:moveTo>
                    <a:pt x="0" y="0"/>
                  </a:moveTo>
                  <a:lnTo>
                    <a:pt x="1050935" y="0"/>
                  </a:lnTo>
                  <a:lnTo>
                    <a:pt x="1050935" y="149948"/>
                  </a:lnTo>
                  <a:lnTo>
                    <a:pt x="0" y="1499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12700" rIns="35560" bIns="12700" numCol="1" spcCol="1270" anchor="ctr" anchorCtr="0">
              <a:noAutofit/>
            </a:bodyPr>
            <a:lstStyle/>
            <a:p>
              <a:pPr lvl="0" algn="r" defTabSz="222250">
                <a:lnSpc>
                  <a:spcPct val="90000"/>
                </a:lnSpc>
                <a:spcBef>
                  <a:spcPct val="0"/>
                </a:spcBef>
                <a:spcAft>
                  <a:spcPct val="35000"/>
                </a:spcAft>
              </a:pPr>
              <a:r>
                <a:rPr lang="en-GB" sz="1100" kern="1200" dirty="0" smtClean="0">
                  <a:solidFill>
                    <a:srgbClr val="92D050"/>
                  </a:solidFill>
                  <a:latin typeface="Arial" pitchFamily="34" charset="0"/>
                  <a:cs typeface="Arial" pitchFamily="34" charset="0"/>
                </a:rPr>
                <a:t>Larger bold arrows coming down and small arrows going up </a:t>
              </a:r>
              <a:endParaRPr lang="en-US" sz="1100" kern="1200" dirty="0">
                <a:solidFill>
                  <a:srgbClr val="92D050"/>
                </a:solidFill>
                <a:latin typeface="Arial" pitchFamily="34" charset="0"/>
                <a:cs typeface="Arial" pitchFamily="34" charset="0"/>
              </a:endParaRPr>
            </a:p>
          </p:txBody>
        </p:sp>
        <p:sp>
          <p:nvSpPr>
            <p:cNvPr id="55" name="Left Brace 54"/>
            <p:cNvSpPr/>
            <p:nvPr/>
          </p:nvSpPr>
          <p:spPr>
            <a:xfrm>
              <a:off x="1052990" y="2773943"/>
              <a:ext cx="210187" cy="918435"/>
            </a:xfrm>
            <a:prstGeom prst="leftBrace">
              <a:avLst>
                <a:gd name="adj1" fmla="val 35000"/>
                <a:gd name="adj2" fmla="val 50000"/>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56" name="Freeform 55"/>
            <p:cNvSpPr/>
            <p:nvPr/>
          </p:nvSpPr>
          <p:spPr>
            <a:xfrm>
              <a:off x="1347252" y="2773943"/>
              <a:ext cx="2858545" cy="918435"/>
            </a:xfrm>
            <a:custGeom>
              <a:avLst/>
              <a:gdLst>
                <a:gd name="connsiteX0" fmla="*/ 0 w 2858545"/>
                <a:gd name="connsiteY0" fmla="*/ 0 h 918435"/>
                <a:gd name="connsiteX1" fmla="*/ 2858545 w 2858545"/>
                <a:gd name="connsiteY1" fmla="*/ 0 h 918435"/>
                <a:gd name="connsiteX2" fmla="*/ 2858545 w 2858545"/>
                <a:gd name="connsiteY2" fmla="*/ 918435 h 918435"/>
                <a:gd name="connsiteX3" fmla="*/ 0 w 2858545"/>
                <a:gd name="connsiteY3" fmla="*/ 918435 h 918435"/>
                <a:gd name="connsiteX4" fmla="*/ 0 w 2858545"/>
                <a:gd name="connsiteY4" fmla="*/ 0 h 918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8545" h="918435">
                  <a:moveTo>
                    <a:pt x="0" y="0"/>
                  </a:moveTo>
                  <a:lnTo>
                    <a:pt x="2858545" y="0"/>
                  </a:lnTo>
                  <a:lnTo>
                    <a:pt x="2858545" y="918435"/>
                  </a:lnTo>
                  <a:lnTo>
                    <a:pt x="0" y="918435"/>
                  </a:lnTo>
                  <a:lnTo>
                    <a:pt x="0" y="0"/>
                  </a:lnTo>
                  <a:close/>
                </a:path>
              </a:pathLst>
            </a:custGeom>
            <a:solidFill>
              <a:srgbClr val="336600"/>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1" algn="l" defTabSz="711200">
                <a:lnSpc>
                  <a:spcPct val="90000"/>
                </a:lnSpc>
                <a:spcBef>
                  <a:spcPct val="0"/>
                </a:spcBef>
                <a:spcAft>
                  <a:spcPct val="15000"/>
                </a:spcAft>
              </a:pPr>
              <a:r>
                <a:rPr lang="en-GB" sz="1100" kern="1200" dirty="0" smtClean="0">
                  <a:latin typeface="Arial" pitchFamily="34" charset="0"/>
                  <a:cs typeface="Arial" pitchFamily="34" charset="0"/>
                </a:rPr>
                <a:t>when the polity elite are more influential in controlling the policy process (macro-level constraint)</a:t>
              </a:r>
              <a:endParaRPr lang="en-US" sz="1100" kern="1200" dirty="0">
                <a:latin typeface="Arial" pitchFamily="34" charset="0"/>
                <a:cs typeface="Arial" pitchFamily="34" charset="0"/>
              </a:endParaRPr>
            </a:p>
          </p:txBody>
        </p:sp>
      </p:grpSp>
      <p:grpSp>
        <p:nvGrpSpPr>
          <p:cNvPr id="65" name="Group 64"/>
          <p:cNvGrpSpPr/>
          <p:nvPr/>
        </p:nvGrpSpPr>
        <p:grpSpPr>
          <a:xfrm>
            <a:off x="2054" y="3708534"/>
            <a:ext cx="4203743" cy="1087127"/>
            <a:chOff x="2054" y="3708534"/>
            <a:chExt cx="4203743" cy="1087127"/>
          </a:xfrm>
        </p:grpSpPr>
        <p:sp>
          <p:nvSpPr>
            <p:cNvPr id="57" name="Freeform 56"/>
            <p:cNvSpPr/>
            <p:nvPr/>
          </p:nvSpPr>
          <p:spPr>
            <a:xfrm>
              <a:off x="2054" y="4177124"/>
              <a:ext cx="1050935" cy="149948"/>
            </a:xfrm>
            <a:custGeom>
              <a:avLst/>
              <a:gdLst>
                <a:gd name="connsiteX0" fmla="*/ 0 w 1050935"/>
                <a:gd name="connsiteY0" fmla="*/ 0 h 149948"/>
                <a:gd name="connsiteX1" fmla="*/ 1050935 w 1050935"/>
                <a:gd name="connsiteY1" fmla="*/ 0 h 149948"/>
                <a:gd name="connsiteX2" fmla="*/ 1050935 w 1050935"/>
                <a:gd name="connsiteY2" fmla="*/ 149948 h 149948"/>
                <a:gd name="connsiteX3" fmla="*/ 0 w 1050935"/>
                <a:gd name="connsiteY3" fmla="*/ 149948 h 149948"/>
                <a:gd name="connsiteX4" fmla="*/ 0 w 1050935"/>
                <a:gd name="connsiteY4" fmla="*/ 0 h 149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0935" h="149948">
                  <a:moveTo>
                    <a:pt x="0" y="0"/>
                  </a:moveTo>
                  <a:lnTo>
                    <a:pt x="1050935" y="0"/>
                  </a:lnTo>
                  <a:lnTo>
                    <a:pt x="1050935" y="149948"/>
                  </a:lnTo>
                  <a:lnTo>
                    <a:pt x="0" y="1499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12700" rIns="35560" bIns="12700" numCol="1" spcCol="1270" anchor="ctr" anchorCtr="0">
              <a:noAutofit/>
            </a:bodyPr>
            <a:lstStyle/>
            <a:p>
              <a:pPr lvl="0" algn="r" defTabSz="222250">
                <a:lnSpc>
                  <a:spcPct val="90000"/>
                </a:lnSpc>
                <a:spcBef>
                  <a:spcPct val="0"/>
                </a:spcBef>
                <a:spcAft>
                  <a:spcPct val="35000"/>
                </a:spcAft>
              </a:pPr>
              <a:r>
                <a:rPr lang="en-GB" sz="1100" kern="1200" dirty="0" smtClean="0">
                  <a:solidFill>
                    <a:srgbClr val="92D050"/>
                  </a:solidFill>
                  <a:latin typeface="Arial" pitchFamily="34" charset="0"/>
                  <a:cs typeface="Arial" pitchFamily="34" charset="0"/>
                </a:rPr>
                <a:t>oblique arrow connecting micro influences and micro effects</a:t>
              </a:r>
              <a:endParaRPr lang="en-US" sz="1100" kern="1200" dirty="0">
                <a:solidFill>
                  <a:srgbClr val="92D050"/>
                </a:solidFill>
                <a:latin typeface="Arial" pitchFamily="34" charset="0"/>
                <a:cs typeface="Arial" pitchFamily="34" charset="0"/>
              </a:endParaRPr>
            </a:p>
          </p:txBody>
        </p:sp>
        <p:sp>
          <p:nvSpPr>
            <p:cNvPr id="58" name="Left Brace 57"/>
            <p:cNvSpPr/>
            <p:nvPr/>
          </p:nvSpPr>
          <p:spPr>
            <a:xfrm>
              <a:off x="1052990" y="3708534"/>
              <a:ext cx="210187" cy="1087127"/>
            </a:xfrm>
            <a:prstGeom prst="leftBrace">
              <a:avLst>
                <a:gd name="adj1" fmla="val 35000"/>
                <a:gd name="adj2" fmla="val 50000"/>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59" name="Freeform 58"/>
            <p:cNvSpPr/>
            <p:nvPr/>
          </p:nvSpPr>
          <p:spPr>
            <a:xfrm>
              <a:off x="1347252" y="3708534"/>
              <a:ext cx="2858545" cy="1087127"/>
            </a:xfrm>
            <a:custGeom>
              <a:avLst/>
              <a:gdLst>
                <a:gd name="connsiteX0" fmla="*/ 0 w 2858545"/>
                <a:gd name="connsiteY0" fmla="*/ 0 h 1087127"/>
                <a:gd name="connsiteX1" fmla="*/ 2858545 w 2858545"/>
                <a:gd name="connsiteY1" fmla="*/ 0 h 1087127"/>
                <a:gd name="connsiteX2" fmla="*/ 2858545 w 2858545"/>
                <a:gd name="connsiteY2" fmla="*/ 1087127 h 1087127"/>
                <a:gd name="connsiteX3" fmla="*/ 0 w 2858545"/>
                <a:gd name="connsiteY3" fmla="*/ 1087127 h 1087127"/>
                <a:gd name="connsiteX4" fmla="*/ 0 w 2858545"/>
                <a:gd name="connsiteY4" fmla="*/ 0 h 1087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8545" h="1087127">
                  <a:moveTo>
                    <a:pt x="0" y="0"/>
                  </a:moveTo>
                  <a:lnTo>
                    <a:pt x="2858545" y="0"/>
                  </a:lnTo>
                  <a:lnTo>
                    <a:pt x="2858545" y="1087127"/>
                  </a:lnTo>
                  <a:lnTo>
                    <a:pt x="0" y="1087127"/>
                  </a:lnTo>
                  <a:lnTo>
                    <a:pt x="0" y="0"/>
                  </a:lnTo>
                  <a:close/>
                </a:path>
              </a:pathLst>
            </a:custGeom>
            <a:solidFill>
              <a:srgbClr val="336600"/>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57150" lvl="1" indent="-57150" algn="l" defTabSz="488950">
                <a:lnSpc>
                  <a:spcPct val="90000"/>
                </a:lnSpc>
                <a:spcBef>
                  <a:spcPct val="0"/>
                </a:spcBef>
                <a:spcAft>
                  <a:spcPct val="15000"/>
                </a:spcAft>
                <a:buChar char="••"/>
              </a:pPr>
              <a:endParaRPr lang="en-US" sz="1100" kern="1200" dirty="0">
                <a:solidFill>
                  <a:srgbClr val="92D050"/>
                </a:solidFill>
                <a:latin typeface="Arial" pitchFamily="34" charset="0"/>
                <a:cs typeface="Arial" pitchFamily="34" charset="0"/>
              </a:endParaRPr>
            </a:p>
            <a:p>
              <a:pPr marL="0" lvl="1" algn="l" defTabSz="711200">
                <a:lnSpc>
                  <a:spcPct val="90000"/>
                </a:lnSpc>
                <a:spcBef>
                  <a:spcPct val="0"/>
                </a:spcBef>
                <a:spcAft>
                  <a:spcPct val="15000"/>
                </a:spcAft>
              </a:pPr>
              <a:r>
                <a:rPr lang="en-GB" sz="1100" kern="1200" dirty="0" smtClean="0">
                  <a:latin typeface="Arial" pitchFamily="34" charset="0"/>
                  <a:cs typeface="Arial" pitchFamily="34" charset="0"/>
                </a:rPr>
                <a:t>The power exerted by the ‘grassroots’ level practitioners in interpreting the policies  (micro-agency). </a:t>
              </a:r>
              <a:endParaRPr lang="en-US" sz="1100" kern="1200" dirty="0">
                <a:latin typeface="Arial" pitchFamily="34" charset="0"/>
                <a:cs typeface="Arial" pitchFamily="34" charset="0"/>
              </a:endParaRPr>
            </a:p>
          </p:txBody>
        </p:sp>
      </p:grpSp>
    </p:spTree>
    <p:extLst>
      <p:ext uri="{BB962C8B-B14F-4D97-AF65-F5344CB8AC3E}">
        <p14:creationId xmlns:p14="http://schemas.microsoft.com/office/powerpoint/2010/main" val="245782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subTnLst>
                                    <p:set>
                                      <p:cBhvr override="childStyle">
                                        <p:cTn dur="1" fill="hold" display="0" masterRel="nextClick" afterEffect="1"/>
                                        <p:tgtEl>
                                          <p:spTgt spid="6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subTnLst>
                                    <p:set>
                                      <p:cBhvr override="childStyle">
                                        <p:cTn dur="1" fill="hold" display="0" masterRel="nextClick" afterEffect="1"/>
                                        <p:tgtEl>
                                          <p:spTgt spid="61"/>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subTnLst>
                                    <p:set>
                                      <p:cBhvr override="childStyle">
                                        <p:cTn dur="1" fill="hold" display="0" masterRel="nextClick" afterEffect="1"/>
                                        <p:tgtEl>
                                          <p:spTgt spid="62"/>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subTnLst>
                                    <p:set>
                                      <p:cBhvr override="childStyle">
                                        <p:cTn dur="1" fill="hold" display="0" masterRel="nextClick" afterEffect="1"/>
                                        <p:tgtEl>
                                          <p:spTgt spid="63"/>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4"/>
                                        </p:tgtEl>
                                        <p:attrNameLst>
                                          <p:attrName>style.visibility</p:attrName>
                                        </p:attrNameLst>
                                      </p:cBhvr>
                                      <p:to>
                                        <p:strVal val="visible"/>
                                      </p:to>
                                    </p:set>
                                  </p:childTnLst>
                                  <p:subTnLst>
                                    <p:set>
                                      <p:cBhvr override="childStyle">
                                        <p:cTn dur="1" fill="hold" display="0" masterRel="nextClick" afterEffect="1"/>
                                        <p:tgtEl>
                                          <p:spTgt spid="64"/>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5"/>
                                        </p:tgtEl>
                                        <p:attrNameLst>
                                          <p:attrName>style.visibility</p:attrName>
                                        </p:attrNameLst>
                                      </p:cBhvr>
                                      <p:to>
                                        <p:strVal val="visible"/>
                                      </p:to>
                                    </p:set>
                                  </p:childTnLst>
                                  <p:subTnLst>
                                    <p:set>
                                      <p:cBhvr override="childStyle">
                                        <p:cTn dur="1" fill="hold" display="0" masterRel="nextClick" afterEffect="1"/>
                                        <p:tgtEl>
                                          <p:spTgt spid="6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708503980"/>
              </p:ext>
            </p:extLst>
          </p:nvPr>
        </p:nvGraphicFramePr>
        <p:xfrm>
          <a:off x="533400" y="1542187"/>
          <a:ext cx="5053940" cy="274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5961413" y="521203"/>
            <a:ext cx="2895600" cy="2400657"/>
          </a:xfrm>
          <a:prstGeom prst="rect">
            <a:avLst/>
          </a:prstGeom>
          <a:noFill/>
        </p:spPr>
        <p:txBody>
          <a:bodyPr wrap="square" rtlCol="0">
            <a:spAutoFit/>
          </a:bodyPr>
          <a:lstStyle/>
          <a:p>
            <a:pPr marL="225425" indent="-225425">
              <a:spcBef>
                <a:spcPts val="600"/>
              </a:spcBef>
            </a:pPr>
            <a:r>
              <a:rPr lang="en-GB" sz="1400" dirty="0" smtClean="0">
                <a:solidFill>
                  <a:schemeClr val="bg1">
                    <a:lumMod val="95000"/>
                  </a:schemeClr>
                </a:solidFill>
                <a:latin typeface="Arial" pitchFamily="34" charset="0"/>
                <a:cs typeface="Arial" pitchFamily="34" charset="0"/>
              </a:rPr>
              <a:t>1. I</a:t>
            </a:r>
            <a:r>
              <a:rPr lang="en-US" sz="1400" dirty="0" err="1" smtClean="0">
                <a:solidFill>
                  <a:schemeClr val="bg1">
                    <a:lumMod val="95000"/>
                  </a:schemeClr>
                </a:solidFill>
                <a:latin typeface="Arial" pitchFamily="34" charset="0"/>
                <a:cs typeface="Arial" pitchFamily="34" charset="0"/>
              </a:rPr>
              <a:t>nteraction</a:t>
            </a:r>
            <a:r>
              <a:rPr lang="en-US" sz="1400" dirty="0" smtClean="0">
                <a:solidFill>
                  <a:schemeClr val="bg1">
                    <a:lumMod val="95000"/>
                  </a:schemeClr>
                </a:solidFill>
                <a:latin typeface="Arial" pitchFamily="34" charset="0"/>
                <a:cs typeface="Arial" pitchFamily="34" charset="0"/>
              </a:rPr>
              <a:t> </a:t>
            </a:r>
            <a:r>
              <a:rPr lang="en-US" sz="1400" dirty="0">
                <a:solidFill>
                  <a:schemeClr val="bg1">
                    <a:lumMod val="95000"/>
                  </a:schemeClr>
                </a:solidFill>
                <a:latin typeface="Arial" pitchFamily="34" charset="0"/>
                <a:cs typeface="Arial" pitchFamily="34" charset="0"/>
              </a:rPr>
              <a:t>of the processes and contexts that influence agenda </a:t>
            </a:r>
            <a:r>
              <a:rPr lang="en-US" sz="1400" dirty="0" smtClean="0">
                <a:solidFill>
                  <a:schemeClr val="bg1">
                    <a:lumMod val="95000"/>
                  </a:schemeClr>
                </a:solidFill>
                <a:latin typeface="Arial" pitchFamily="34" charset="0"/>
                <a:cs typeface="Arial" pitchFamily="34" charset="0"/>
              </a:rPr>
              <a:t>setting</a:t>
            </a:r>
          </a:p>
          <a:p>
            <a:pPr marL="225425" indent="-225425">
              <a:spcBef>
                <a:spcPts val="600"/>
              </a:spcBef>
            </a:pPr>
            <a:r>
              <a:rPr lang="en-US" sz="1400" dirty="0" smtClean="0">
                <a:solidFill>
                  <a:schemeClr val="bg1">
                    <a:lumMod val="95000"/>
                  </a:schemeClr>
                </a:solidFill>
                <a:latin typeface="Arial" pitchFamily="34" charset="0"/>
                <a:cs typeface="Arial" pitchFamily="34" charset="0"/>
              </a:rPr>
              <a:t>2. Exposure of </a:t>
            </a:r>
            <a:r>
              <a:rPr lang="en-US" sz="1400" dirty="0">
                <a:solidFill>
                  <a:schemeClr val="bg1">
                    <a:lumMod val="95000"/>
                  </a:schemeClr>
                </a:solidFill>
                <a:latin typeface="Arial" pitchFamily="34" charset="0"/>
                <a:cs typeface="Arial" pitchFamily="34" charset="0"/>
              </a:rPr>
              <a:t>the ideologies and values underlying policy issues and their proposed </a:t>
            </a:r>
            <a:r>
              <a:rPr lang="en-US" sz="1400" dirty="0" smtClean="0">
                <a:solidFill>
                  <a:schemeClr val="bg1">
                    <a:lumMod val="95000"/>
                  </a:schemeClr>
                </a:solidFill>
                <a:latin typeface="Arial" pitchFamily="34" charset="0"/>
                <a:cs typeface="Arial" pitchFamily="34" charset="0"/>
              </a:rPr>
              <a:t>solutions</a:t>
            </a:r>
          </a:p>
          <a:p>
            <a:pPr marL="225425" indent="-225425">
              <a:spcBef>
                <a:spcPts val="600"/>
              </a:spcBef>
            </a:pPr>
            <a:r>
              <a:rPr lang="en-US" sz="1400" dirty="0" smtClean="0">
                <a:solidFill>
                  <a:schemeClr val="bg1">
                    <a:lumMod val="95000"/>
                  </a:schemeClr>
                </a:solidFill>
                <a:latin typeface="Arial" pitchFamily="34" charset="0"/>
                <a:cs typeface="Arial" pitchFamily="34" charset="0"/>
              </a:rPr>
              <a:t>3. Effects </a:t>
            </a:r>
            <a:r>
              <a:rPr lang="en-US" sz="1400" dirty="0">
                <a:solidFill>
                  <a:schemeClr val="bg1">
                    <a:lumMod val="95000"/>
                  </a:schemeClr>
                </a:solidFill>
                <a:latin typeface="Arial" pitchFamily="34" charset="0"/>
                <a:cs typeface="Arial" pitchFamily="34" charset="0"/>
              </a:rPr>
              <a:t>of the policy and how policies are experienced by the people affected by them.</a:t>
            </a:r>
          </a:p>
          <a:p>
            <a:endParaRPr lang="en-US" sz="1400" dirty="0">
              <a:solidFill>
                <a:schemeClr val="bg1">
                  <a:lumMod val="95000"/>
                </a:schemeClr>
              </a:solidFill>
              <a:latin typeface="Arial" pitchFamily="34" charset="0"/>
              <a:cs typeface="Arial" pitchFamily="34" charset="0"/>
            </a:endParaRPr>
          </a:p>
        </p:txBody>
      </p:sp>
      <p:sp>
        <p:nvSpPr>
          <p:cNvPr id="5" name="TextBox 4"/>
          <p:cNvSpPr txBox="1"/>
          <p:nvPr/>
        </p:nvSpPr>
        <p:spPr>
          <a:xfrm>
            <a:off x="5974278" y="3105150"/>
            <a:ext cx="2667000" cy="1754326"/>
          </a:xfrm>
          <a:prstGeom prst="rect">
            <a:avLst/>
          </a:prstGeom>
          <a:noFill/>
        </p:spPr>
        <p:txBody>
          <a:bodyPr wrap="square" rtlCol="0">
            <a:spAutoFit/>
          </a:bodyPr>
          <a:lstStyle/>
          <a:p>
            <a:pPr marL="225425" indent="-225425">
              <a:spcBef>
                <a:spcPts val="600"/>
              </a:spcBef>
            </a:pPr>
            <a:r>
              <a:rPr lang="en-US" sz="1400" dirty="0">
                <a:solidFill>
                  <a:schemeClr val="bg1">
                    <a:lumMod val="95000"/>
                  </a:schemeClr>
                </a:solidFill>
                <a:latin typeface="Arial" pitchFamily="34" charset="0"/>
                <a:cs typeface="Arial" pitchFamily="34" charset="0"/>
              </a:rPr>
              <a:t>1</a:t>
            </a:r>
            <a:r>
              <a:rPr lang="en-US" sz="1400" dirty="0" smtClean="0">
                <a:solidFill>
                  <a:schemeClr val="bg1">
                    <a:lumMod val="95000"/>
                  </a:schemeClr>
                </a:solidFill>
                <a:latin typeface="Arial" pitchFamily="34" charset="0"/>
                <a:cs typeface="Arial" pitchFamily="34" charset="0"/>
              </a:rPr>
              <a:t>. Critiques </a:t>
            </a:r>
            <a:r>
              <a:rPr lang="en-US" sz="1400" dirty="0">
                <a:solidFill>
                  <a:schemeClr val="bg1">
                    <a:lumMod val="95000"/>
                  </a:schemeClr>
                </a:solidFill>
                <a:latin typeface="Arial" pitchFamily="34" charset="0"/>
                <a:cs typeface="Arial" pitchFamily="34" charset="0"/>
              </a:rPr>
              <a:t>of structuralism</a:t>
            </a:r>
          </a:p>
          <a:p>
            <a:pPr marL="225425" indent="-225425">
              <a:spcBef>
                <a:spcPts val="600"/>
              </a:spcBef>
            </a:pPr>
            <a:r>
              <a:rPr lang="en-US" sz="1400" dirty="0">
                <a:solidFill>
                  <a:schemeClr val="bg1">
                    <a:lumMod val="95000"/>
                  </a:schemeClr>
                </a:solidFill>
                <a:latin typeface="Arial" pitchFamily="34" charset="0"/>
                <a:cs typeface="Arial" pitchFamily="34" charset="0"/>
              </a:rPr>
              <a:t>2. </a:t>
            </a:r>
            <a:r>
              <a:rPr lang="en-US" sz="1400" dirty="0" smtClean="0">
                <a:solidFill>
                  <a:schemeClr val="bg1">
                    <a:lumMod val="95000"/>
                  </a:schemeClr>
                </a:solidFill>
                <a:latin typeface="Arial" pitchFamily="34" charset="0"/>
                <a:cs typeface="Arial" pitchFamily="34" charset="0"/>
              </a:rPr>
              <a:t>Rejection </a:t>
            </a:r>
            <a:r>
              <a:rPr lang="en-US" sz="1400" dirty="0">
                <a:solidFill>
                  <a:schemeClr val="bg1">
                    <a:lumMod val="95000"/>
                  </a:schemeClr>
                </a:solidFill>
                <a:latin typeface="Arial" pitchFamily="34" charset="0"/>
                <a:cs typeface="Arial" pitchFamily="34" charset="0"/>
              </a:rPr>
              <a:t>of the self-sufficiency of the structures that structuralism posits</a:t>
            </a:r>
          </a:p>
          <a:p>
            <a:pPr marL="225425" indent="-225425">
              <a:spcBef>
                <a:spcPts val="600"/>
              </a:spcBef>
            </a:pPr>
            <a:r>
              <a:rPr lang="en-US" sz="1400" dirty="0">
                <a:solidFill>
                  <a:schemeClr val="bg1">
                    <a:lumMod val="95000"/>
                  </a:schemeClr>
                </a:solidFill>
                <a:latin typeface="Arial" pitchFamily="34" charset="0"/>
                <a:cs typeface="Arial" pitchFamily="34" charset="0"/>
              </a:rPr>
              <a:t>3. Interrogation of the binary oppositions that constitute those structures.</a:t>
            </a:r>
          </a:p>
        </p:txBody>
      </p:sp>
      <p:sp>
        <p:nvSpPr>
          <p:cNvPr id="6" name="TextBox 5"/>
          <p:cNvSpPr txBox="1"/>
          <p:nvPr/>
        </p:nvSpPr>
        <p:spPr>
          <a:xfrm>
            <a:off x="381000" y="209550"/>
            <a:ext cx="3885872" cy="646331"/>
          </a:xfrm>
          <a:prstGeom prst="rect">
            <a:avLst/>
          </a:prstGeom>
          <a:noFill/>
        </p:spPr>
        <p:txBody>
          <a:bodyPr wrap="none" rtlCol="0">
            <a:spAutoFit/>
          </a:bodyPr>
          <a:lstStyle/>
          <a:p>
            <a:r>
              <a:rPr lang="en-US" sz="3600" b="1" dirty="0" smtClean="0">
                <a:solidFill>
                  <a:srgbClr val="92D050"/>
                </a:solidFill>
                <a:effectLst>
                  <a:outerShdw blurRad="38100" dist="38100" dir="2700000" algn="tl">
                    <a:srgbClr val="000000">
                      <a:alpha val="43137"/>
                    </a:srgbClr>
                  </a:outerShdw>
                </a:effectLst>
                <a:latin typeface="Garamond Premr Pro Smbd" pitchFamily="18" charset="0"/>
              </a:rPr>
              <a:t>Research framework</a:t>
            </a:r>
            <a:endParaRPr lang="en-US" sz="3600" b="1" dirty="0">
              <a:solidFill>
                <a:srgbClr val="92D050"/>
              </a:solidFill>
              <a:effectLst>
                <a:outerShdw blurRad="38100" dist="38100" dir="2700000" algn="tl">
                  <a:srgbClr val="000000">
                    <a:alpha val="43137"/>
                  </a:srgbClr>
                </a:outerShdw>
              </a:effectLst>
              <a:latin typeface="Garamond Premr Pro Smbd" pitchFamily="18" charset="0"/>
            </a:endParaRPr>
          </a:p>
        </p:txBody>
      </p:sp>
      <p:cxnSp>
        <p:nvCxnSpPr>
          <p:cNvPr id="7" name="Straight Connector 6"/>
          <p:cNvCxnSpPr/>
          <p:nvPr/>
        </p:nvCxnSpPr>
        <p:spPr>
          <a:xfrm>
            <a:off x="6096000" y="2921860"/>
            <a:ext cx="2362200"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03508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upload.wikimedia.org/wikipedia/commons/8/89/Circle-question.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upload.wikimedia.org/wikipedia/commons/8/89/Circle-question.sv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itle 1"/>
          <p:cNvSpPr txBox="1">
            <a:spLocks/>
          </p:cNvSpPr>
          <p:nvPr/>
        </p:nvSpPr>
        <p:spPr>
          <a:xfrm>
            <a:off x="76200" y="25080"/>
            <a:ext cx="8229600"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dirty="0">
              <a:solidFill>
                <a:srgbClr val="92D050"/>
              </a:solidFill>
              <a:latin typeface="Garamond" pitchFamily="18" charset="0"/>
            </a:endParaRPr>
          </a:p>
        </p:txBody>
      </p:sp>
      <p:sp>
        <p:nvSpPr>
          <p:cNvPr id="11" name="TextBox 10"/>
          <p:cNvSpPr txBox="1">
            <a:spLocks noChangeArrowheads="1"/>
          </p:cNvSpPr>
          <p:nvPr/>
        </p:nvSpPr>
        <p:spPr bwMode="auto">
          <a:xfrm>
            <a:off x="267062" y="209550"/>
            <a:ext cx="3744786" cy="720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0000"/>
              </a:lnSpc>
              <a:spcBef>
                <a:spcPct val="50000"/>
              </a:spcBef>
            </a:pPr>
            <a:r>
              <a:rPr lang="en-US" altLang="zh-CN" sz="3600" b="1" dirty="0" smtClean="0">
                <a:solidFill>
                  <a:srgbClr val="92D050"/>
                </a:solidFill>
                <a:effectLst>
                  <a:outerShdw blurRad="38100" dist="38100" dir="2700000" algn="tl">
                    <a:srgbClr val="000000">
                      <a:alpha val="43137"/>
                    </a:srgbClr>
                  </a:outerShdw>
                </a:effectLst>
                <a:latin typeface="Garamond" panose="02020404030301010803" pitchFamily="18" charset="0"/>
                <a:ea typeface="Microsoft YaHei" pitchFamily="34" charset="-122"/>
              </a:rPr>
              <a:t>Participants</a:t>
            </a:r>
            <a:endParaRPr lang="zh-CN" altLang="en-US" sz="3600" b="1" dirty="0">
              <a:solidFill>
                <a:srgbClr val="92D050"/>
              </a:solidFill>
              <a:effectLst>
                <a:outerShdw blurRad="38100" dist="38100" dir="2700000" algn="tl">
                  <a:srgbClr val="000000">
                    <a:alpha val="43137"/>
                  </a:srgbClr>
                </a:outerShdw>
              </a:effectLst>
              <a:latin typeface="Garamond" panose="02020404030301010803" pitchFamily="18" charset="0"/>
              <a:ea typeface="Microsoft YaHei" pitchFamily="34" charset="-122"/>
            </a:endParaRPr>
          </a:p>
        </p:txBody>
      </p:sp>
      <p:sp>
        <p:nvSpPr>
          <p:cNvPr id="26" name="Rectangle 25"/>
          <p:cNvSpPr/>
          <p:nvPr/>
        </p:nvSpPr>
        <p:spPr>
          <a:xfrm>
            <a:off x="1776648" y="1657350"/>
            <a:ext cx="7315200" cy="3046988"/>
          </a:xfrm>
          <a:prstGeom prst="rect">
            <a:avLst/>
          </a:prstGeom>
        </p:spPr>
        <p:txBody>
          <a:bodyPr wrap="square">
            <a:spAutoFit/>
          </a:bodyPr>
          <a:lstStyle/>
          <a:p>
            <a:pPr marL="457200" lvl="0" indent="-457200" defTabSz="1244600">
              <a:spcBef>
                <a:spcPct val="0"/>
              </a:spcBef>
              <a:buFont typeface="Arial" panose="020B0604020202020204" pitchFamily="34" charset="0"/>
              <a:buChar char="•"/>
            </a:pPr>
            <a:r>
              <a:rPr lang="en-GB" sz="2400" dirty="0" smtClean="0">
                <a:solidFill>
                  <a:schemeClr val="accent3">
                    <a:lumMod val="40000"/>
                    <a:lumOff val="60000"/>
                  </a:schemeClr>
                </a:solidFill>
                <a:latin typeface="Arial" pitchFamily="34" charset="0"/>
                <a:cs typeface="Arial" pitchFamily="34" charset="0"/>
              </a:rPr>
              <a:t>Former </a:t>
            </a:r>
            <a:r>
              <a:rPr lang="en-GB" sz="2400" dirty="0">
                <a:solidFill>
                  <a:schemeClr val="accent3">
                    <a:lumMod val="40000"/>
                    <a:lumOff val="60000"/>
                  </a:schemeClr>
                </a:solidFill>
                <a:latin typeface="Arial" pitchFamily="34" charset="0"/>
                <a:cs typeface="Arial" pitchFamily="34" charset="0"/>
              </a:rPr>
              <a:t>&amp; present ministers</a:t>
            </a:r>
          </a:p>
          <a:p>
            <a:pPr marL="457200" indent="-457200" defTabSz="1244600">
              <a:spcBef>
                <a:spcPct val="0"/>
              </a:spcBef>
              <a:buFont typeface="Arial" panose="020B0604020202020204" pitchFamily="34" charset="0"/>
              <a:buChar char="•"/>
            </a:pPr>
            <a:r>
              <a:rPr lang="en-GB" sz="2400" dirty="0" smtClean="0">
                <a:solidFill>
                  <a:schemeClr val="accent3">
                    <a:lumMod val="40000"/>
                    <a:lumOff val="60000"/>
                  </a:schemeClr>
                </a:solidFill>
                <a:latin typeface="Arial" pitchFamily="34" charset="0"/>
                <a:cs typeface="Arial" pitchFamily="34" charset="0"/>
              </a:rPr>
              <a:t>School </a:t>
            </a:r>
            <a:r>
              <a:rPr lang="en-GB" sz="2400" dirty="0">
                <a:solidFill>
                  <a:schemeClr val="accent3">
                    <a:lumMod val="40000"/>
                    <a:lumOff val="60000"/>
                  </a:schemeClr>
                </a:solidFill>
                <a:latin typeface="Arial" pitchFamily="34" charset="0"/>
                <a:cs typeface="Arial" pitchFamily="34" charset="0"/>
              </a:rPr>
              <a:t>heads</a:t>
            </a:r>
          </a:p>
          <a:p>
            <a:pPr marL="457200" lvl="0" indent="-457200" defTabSz="1244600">
              <a:spcBef>
                <a:spcPct val="0"/>
              </a:spcBef>
              <a:buFont typeface="Arial" panose="020B0604020202020204" pitchFamily="34" charset="0"/>
              <a:buChar char="•"/>
            </a:pPr>
            <a:r>
              <a:rPr lang="en-GB" sz="2400" dirty="0">
                <a:solidFill>
                  <a:schemeClr val="accent3">
                    <a:lumMod val="40000"/>
                    <a:lumOff val="60000"/>
                  </a:schemeClr>
                </a:solidFill>
                <a:latin typeface="Arial" pitchFamily="34" charset="0"/>
                <a:cs typeface="Arial" pitchFamily="34" charset="0"/>
              </a:rPr>
              <a:t>Teachers</a:t>
            </a:r>
          </a:p>
          <a:p>
            <a:pPr marL="457200" lvl="0" indent="-457200" defTabSz="1244600">
              <a:spcBef>
                <a:spcPct val="0"/>
              </a:spcBef>
              <a:buFont typeface="Arial" panose="020B0604020202020204" pitchFamily="34" charset="0"/>
              <a:buChar char="•"/>
            </a:pPr>
            <a:r>
              <a:rPr lang="en-GB" sz="2400" dirty="0" smtClean="0">
                <a:solidFill>
                  <a:schemeClr val="accent3">
                    <a:lumMod val="40000"/>
                    <a:lumOff val="60000"/>
                  </a:schemeClr>
                </a:solidFill>
                <a:latin typeface="Arial" pitchFamily="34" charset="0"/>
                <a:cs typeface="Arial" pitchFamily="34" charset="0"/>
              </a:rPr>
              <a:t>Parents</a:t>
            </a:r>
            <a:endParaRPr lang="en-US" sz="2400" dirty="0">
              <a:solidFill>
                <a:schemeClr val="accent3">
                  <a:lumMod val="40000"/>
                  <a:lumOff val="60000"/>
                </a:schemeClr>
              </a:solidFill>
              <a:latin typeface="Arial" pitchFamily="34" charset="0"/>
              <a:cs typeface="Arial" pitchFamily="34" charset="0"/>
            </a:endParaRPr>
          </a:p>
          <a:p>
            <a:pPr marL="457200" indent="-457200" defTabSz="1244600">
              <a:spcBef>
                <a:spcPct val="0"/>
              </a:spcBef>
              <a:buFont typeface="Arial" panose="020B0604020202020204" pitchFamily="34" charset="0"/>
              <a:buChar char="•"/>
            </a:pPr>
            <a:r>
              <a:rPr lang="en-GB" sz="2400" dirty="0">
                <a:solidFill>
                  <a:schemeClr val="accent3">
                    <a:lumMod val="40000"/>
                    <a:lumOff val="60000"/>
                  </a:schemeClr>
                </a:solidFill>
                <a:latin typeface="Arial" pitchFamily="34" charset="0"/>
                <a:cs typeface="Arial" pitchFamily="34" charset="0"/>
              </a:rPr>
              <a:t>Students</a:t>
            </a:r>
            <a:endParaRPr lang="en-US" sz="2400" dirty="0">
              <a:solidFill>
                <a:schemeClr val="accent3">
                  <a:lumMod val="40000"/>
                  <a:lumOff val="60000"/>
                </a:schemeClr>
              </a:solidFill>
              <a:latin typeface="Arial" pitchFamily="34" charset="0"/>
              <a:cs typeface="Arial" pitchFamily="34" charset="0"/>
            </a:endParaRPr>
          </a:p>
          <a:p>
            <a:pPr marL="457200" indent="-457200" defTabSz="1244600">
              <a:spcBef>
                <a:spcPct val="0"/>
              </a:spcBef>
              <a:buFont typeface="Arial" panose="020B0604020202020204" pitchFamily="34" charset="0"/>
              <a:buChar char="•"/>
            </a:pPr>
            <a:r>
              <a:rPr lang="en-GB" sz="2400" dirty="0" smtClean="0">
                <a:solidFill>
                  <a:schemeClr val="accent3">
                    <a:lumMod val="40000"/>
                    <a:lumOff val="60000"/>
                  </a:schemeClr>
                </a:solidFill>
                <a:latin typeface="Arial" pitchFamily="34" charset="0"/>
                <a:cs typeface="Arial" pitchFamily="34" charset="0"/>
              </a:rPr>
              <a:t>Local </a:t>
            </a:r>
            <a:r>
              <a:rPr lang="en-GB" sz="2400" dirty="0">
                <a:solidFill>
                  <a:schemeClr val="accent3">
                    <a:lumMod val="40000"/>
                    <a:lumOff val="60000"/>
                  </a:schemeClr>
                </a:solidFill>
                <a:latin typeface="Arial" pitchFamily="34" charset="0"/>
                <a:cs typeface="Arial" pitchFamily="34" charset="0"/>
              </a:rPr>
              <a:t>authority representatives</a:t>
            </a:r>
            <a:endParaRPr lang="en-US" sz="2400" dirty="0">
              <a:solidFill>
                <a:schemeClr val="accent3">
                  <a:lumMod val="40000"/>
                  <a:lumOff val="60000"/>
                </a:schemeClr>
              </a:solidFill>
              <a:latin typeface="Arial" pitchFamily="34" charset="0"/>
              <a:cs typeface="Arial" pitchFamily="34" charset="0"/>
            </a:endParaRPr>
          </a:p>
          <a:p>
            <a:pPr marL="457200" indent="-457200" defTabSz="1244600">
              <a:spcBef>
                <a:spcPct val="0"/>
              </a:spcBef>
              <a:buFont typeface="Arial" panose="020B0604020202020204" pitchFamily="34" charset="0"/>
              <a:buChar char="•"/>
            </a:pPr>
            <a:r>
              <a:rPr lang="en-GB" sz="2400" dirty="0" smtClean="0">
                <a:solidFill>
                  <a:schemeClr val="accent3">
                    <a:lumMod val="40000"/>
                    <a:lumOff val="60000"/>
                  </a:schemeClr>
                </a:solidFill>
                <a:latin typeface="Arial" pitchFamily="34" charset="0"/>
                <a:cs typeface="Arial" pitchFamily="34" charset="0"/>
              </a:rPr>
              <a:t>Relevant </a:t>
            </a:r>
            <a:r>
              <a:rPr lang="en-GB" sz="2400" dirty="0">
                <a:solidFill>
                  <a:schemeClr val="accent3">
                    <a:lumMod val="40000"/>
                    <a:lumOff val="60000"/>
                  </a:schemeClr>
                </a:solidFill>
                <a:latin typeface="Arial" pitchFamily="34" charset="0"/>
                <a:cs typeface="Arial" pitchFamily="34" charset="0"/>
              </a:rPr>
              <a:t>‘outsiders’ with links to the education system</a:t>
            </a:r>
            <a:endParaRPr lang="en-US" sz="2400" dirty="0">
              <a:solidFill>
                <a:schemeClr val="accent3">
                  <a:lumMod val="40000"/>
                  <a:lumOff val="60000"/>
                </a:schemeClr>
              </a:solidFill>
              <a:latin typeface="Arial" pitchFamily="34" charset="0"/>
              <a:cs typeface="Arial" pitchFamily="34" charset="0"/>
            </a:endParaRPr>
          </a:p>
        </p:txBody>
      </p:sp>
    </p:spTree>
    <p:extLst>
      <p:ext uri="{BB962C8B-B14F-4D97-AF65-F5344CB8AC3E}">
        <p14:creationId xmlns:p14="http://schemas.microsoft.com/office/powerpoint/2010/main" val="182308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a:spLocks noChangeArrowheads="1"/>
          </p:cNvSpPr>
          <p:nvPr/>
        </p:nvSpPr>
        <p:spPr bwMode="auto">
          <a:xfrm>
            <a:off x="324031" y="209550"/>
            <a:ext cx="6209938" cy="71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0000"/>
              </a:lnSpc>
              <a:spcBef>
                <a:spcPct val="50000"/>
              </a:spcBef>
            </a:pPr>
            <a:r>
              <a:rPr lang="en-US" altLang="zh-CN" sz="3600" b="1" dirty="0">
                <a:solidFill>
                  <a:srgbClr val="92D050"/>
                </a:solidFill>
                <a:effectLst>
                  <a:outerShdw blurRad="38100" dist="38100" dir="2700000" algn="tl">
                    <a:srgbClr val="000000">
                      <a:alpha val="43137"/>
                    </a:srgbClr>
                  </a:outerShdw>
                </a:effectLst>
                <a:latin typeface="Garamond" pitchFamily="18" charset="0"/>
                <a:ea typeface="+mn-ea"/>
              </a:rPr>
              <a:t>Limitations &amp; Delimitations</a:t>
            </a:r>
            <a:endParaRPr lang="zh-CN" altLang="en-US" sz="3600" b="1" dirty="0">
              <a:solidFill>
                <a:srgbClr val="92D050"/>
              </a:solidFill>
              <a:effectLst>
                <a:outerShdw blurRad="38100" dist="38100" dir="2700000" algn="tl">
                  <a:srgbClr val="000000">
                    <a:alpha val="43137"/>
                  </a:srgbClr>
                </a:outerShdw>
              </a:effectLst>
              <a:latin typeface="Garamond" pitchFamily="18" charset="0"/>
              <a:ea typeface="+mn-ea"/>
            </a:endParaRPr>
          </a:p>
        </p:txBody>
      </p:sp>
      <p:sp>
        <p:nvSpPr>
          <p:cNvPr id="6" name="Rectangle 5"/>
          <p:cNvSpPr/>
          <p:nvPr/>
        </p:nvSpPr>
        <p:spPr>
          <a:xfrm>
            <a:off x="3276600" y="1657350"/>
            <a:ext cx="5410200" cy="3724096"/>
          </a:xfrm>
          <a:prstGeom prst="rect">
            <a:avLst/>
          </a:prstGeom>
        </p:spPr>
        <p:txBody>
          <a:bodyPr wrap="square">
            <a:spAutoFit/>
          </a:bodyPr>
          <a:lstStyle/>
          <a:p>
            <a:pPr marL="342900" lvl="0" indent="-342900">
              <a:spcBef>
                <a:spcPts val="600"/>
              </a:spcBef>
              <a:buFont typeface="Arial" panose="020B0604020202020204" pitchFamily="34" charset="0"/>
              <a:buChar char="•"/>
            </a:pPr>
            <a:r>
              <a:rPr lang="en-GB" sz="2400" dirty="0">
                <a:solidFill>
                  <a:srgbClr val="92D050"/>
                </a:solidFill>
                <a:latin typeface="Arial" pitchFamily="34" charset="0"/>
                <a:cs typeface="Arial" pitchFamily="34" charset="0"/>
              </a:rPr>
              <a:t>D</a:t>
            </a:r>
            <a:r>
              <a:rPr lang="en-GB" sz="2400" dirty="0" smtClean="0">
                <a:solidFill>
                  <a:srgbClr val="92D050"/>
                </a:solidFill>
                <a:latin typeface="Arial" pitchFamily="34" charset="0"/>
                <a:cs typeface="Arial" pitchFamily="34" charset="0"/>
              </a:rPr>
              <a:t>ocuments </a:t>
            </a:r>
            <a:r>
              <a:rPr lang="en-GB" sz="2400" dirty="0">
                <a:solidFill>
                  <a:srgbClr val="92D050"/>
                </a:solidFill>
                <a:latin typeface="Arial" pitchFamily="34" charset="0"/>
                <a:cs typeface="Arial" pitchFamily="34" charset="0"/>
              </a:rPr>
              <a:t>on educational policy </a:t>
            </a:r>
            <a:r>
              <a:rPr lang="en-GB" sz="2400" dirty="0" smtClean="0">
                <a:solidFill>
                  <a:srgbClr val="92D050"/>
                </a:solidFill>
                <a:latin typeface="Arial" pitchFamily="34" charset="0"/>
                <a:cs typeface="Arial" pitchFamily="34" charset="0"/>
              </a:rPr>
              <a:t>for the first five decades may not be available. </a:t>
            </a:r>
          </a:p>
          <a:p>
            <a:pPr marL="342900" lvl="0" indent="-342900">
              <a:spcBef>
                <a:spcPts val="600"/>
              </a:spcBef>
              <a:buFont typeface="Arial" panose="020B0604020202020204" pitchFamily="34" charset="0"/>
              <a:buChar char="•"/>
            </a:pPr>
            <a:r>
              <a:rPr lang="en-GB" sz="2400" dirty="0" smtClean="0">
                <a:solidFill>
                  <a:srgbClr val="92D050"/>
                </a:solidFill>
                <a:latin typeface="Arial" pitchFamily="34" charset="0"/>
                <a:cs typeface="Arial" pitchFamily="34" charset="0"/>
              </a:rPr>
              <a:t>Actors from the first and second decades of the 20</a:t>
            </a:r>
            <a:r>
              <a:rPr lang="en-GB" sz="2400" baseline="30000" dirty="0" smtClean="0">
                <a:solidFill>
                  <a:srgbClr val="92D050"/>
                </a:solidFill>
                <a:latin typeface="Arial" pitchFamily="34" charset="0"/>
                <a:cs typeface="Arial" pitchFamily="34" charset="0"/>
              </a:rPr>
              <a:t>th</a:t>
            </a:r>
            <a:r>
              <a:rPr lang="en-GB" sz="2400" dirty="0" smtClean="0">
                <a:solidFill>
                  <a:srgbClr val="92D050"/>
                </a:solidFill>
                <a:latin typeface="Arial" pitchFamily="34" charset="0"/>
                <a:cs typeface="Arial" pitchFamily="34" charset="0"/>
              </a:rPr>
              <a:t> century are dead.</a:t>
            </a:r>
          </a:p>
          <a:p>
            <a:pPr marL="342900" lvl="0" indent="-342900">
              <a:spcBef>
                <a:spcPts val="600"/>
              </a:spcBef>
              <a:buFont typeface="Arial" panose="020B0604020202020204" pitchFamily="34" charset="0"/>
              <a:buChar char="•"/>
            </a:pPr>
            <a:r>
              <a:rPr lang="en-GB" sz="2400" dirty="0" smtClean="0">
                <a:solidFill>
                  <a:srgbClr val="92D050"/>
                </a:solidFill>
                <a:latin typeface="Arial" pitchFamily="34" charset="0"/>
                <a:cs typeface="Arial" pitchFamily="34" charset="0"/>
              </a:rPr>
              <a:t>Focus on key policies. Not all.</a:t>
            </a:r>
          </a:p>
          <a:p>
            <a:pPr marL="342900" lvl="0" indent="-342900">
              <a:spcBef>
                <a:spcPts val="600"/>
              </a:spcBef>
              <a:buFont typeface="Arial" panose="020B0604020202020204" pitchFamily="34" charset="0"/>
              <a:buChar char="•"/>
            </a:pPr>
            <a:endParaRPr lang="en-GB" sz="2400" dirty="0" smtClean="0">
              <a:solidFill>
                <a:srgbClr val="92D050"/>
              </a:solidFill>
              <a:latin typeface="Arial" pitchFamily="34" charset="0"/>
              <a:cs typeface="Arial" pitchFamily="34" charset="0"/>
            </a:endParaRPr>
          </a:p>
          <a:p>
            <a:pPr lvl="0">
              <a:spcBef>
                <a:spcPts val="600"/>
              </a:spcBef>
            </a:pPr>
            <a:endParaRPr lang="en-GB" sz="2400" dirty="0" smtClean="0">
              <a:solidFill>
                <a:srgbClr val="92D050"/>
              </a:solidFill>
              <a:latin typeface="Arial" pitchFamily="34" charset="0"/>
              <a:cs typeface="Arial" pitchFamily="34" charset="0"/>
            </a:endParaRPr>
          </a:p>
        </p:txBody>
      </p:sp>
    </p:spTree>
    <p:extLst>
      <p:ext uri="{BB962C8B-B14F-4D97-AF65-F5344CB8AC3E}">
        <p14:creationId xmlns:p14="http://schemas.microsoft.com/office/powerpoint/2010/main" val="23363030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417" y="76200"/>
            <a:ext cx="5849587" cy="646331"/>
          </a:xfrm>
          <a:prstGeom prst="rect">
            <a:avLst/>
          </a:prstGeom>
          <a:noFill/>
        </p:spPr>
        <p:txBody>
          <a:bodyPr wrap="square" rtlCol="0">
            <a:spAutoFit/>
          </a:bodyPr>
          <a:lstStyle/>
          <a:p>
            <a:r>
              <a:rPr lang="en-US" sz="3600" b="1" dirty="0" smtClean="0">
                <a:solidFill>
                  <a:srgbClr val="92D050"/>
                </a:solidFill>
                <a:effectLst>
                  <a:outerShdw blurRad="38100" dist="38100" dir="2700000" algn="tl">
                    <a:srgbClr val="000000">
                      <a:alpha val="43137"/>
                    </a:srgbClr>
                  </a:outerShdw>
                </a:effectLst>
                <a:latin typeface="Garamond" pitchFamily="18" charset="0"/>
              </a:rPr>
              <a:t>Ethical Considerations</a:t>
            </a:r>
            <a:endParaRPr lang="en-US" sz="3600" b="1" dirty="0">
              <a:solidFill>
                <a:srgbClr val="92D050"/>
              </a:solidFill>
              <a:effectLst>
                <a:outerShdw blurRad="38100" dist="38100" dir="2700000" algn="tl">
                  <a:srgbClr val="000000">
                    <a:alpha val="43137"/>
                  </a:srgbClr>
                </a:outerShdw>
              </a:effectLst>
              <a:latin typeface="Garamond" pitchFamily="18" charset="0"/>
            </a:endParaRPr>
          </a:p>
        </p:txBody>
      </p:sp>
      <p:grpSp>
        <p:nvGrpSpPr>
          <p:cNvPr id="6" name="Group 5"/>
          <p:cNvGrpSpPr/>
          <p:nvPr/>
        </p:nvGrpSpPr>
        <p:grpSpPr>
          <a:xfrm>
            <a:off x="396567" y="2105114"/>
            <a:ext cx="1233904" cy="2600236"/>
            <a:chOff x="257011" y="1988819"/>
            <a:chExt cx="1233904" cy="2430780"/>
          </a:xfrm>
          <a:solidFill>
            <a:srgbClr val="336600"/>
          </a:solidFill>
        </p:grpSpPr>
        <p:sp>
          <p:nvSpPr>
            <p:cNvPr id="27" name="Round Same Side Corner Rectangle 26"/>
            <p:cNvSpPr/>
            <p:nvPr/>
          </p:nvSpPr>
          <p:spPr>
            <a:xfrm rot="10800000">
              <a:off x="257011" y="1988819"/>
              <a:ext cx="1233904" cy="2430780"/>
            </a:xfrm>
            <a:prstGeom prst="round2SameRect">
              <a:avLst>
                <a:gd name="adj1" fmla="val 10500"/>
                <a:gd name="adj2" fmla="val 0"/>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8" name="Round Same Side Corner Rectangle 6"/>
            <p:cNvSpPr/>
            <p:nvPr/>
          </p:nvSpPr>
          <p:spPr>
            <a:xfrm rot="21600000">
              <a:off x="294958" y="1988819"/>
              <a:ext cx="1158010" cy="23928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defTabSz="914400" eaLnBrk="1" fontAlgn="auto" latinLnBrk="0" hangingPunct="1">
                <a:spcBef>
                  <a:spcPct val="0"/>
                </a:spcBef>
                <a:buClrTx/>
                <a:buSzTx/>
                <a:buFontTx/>
                <a:buNone/>
                <a:tabLst/>
                <a:defRPr/>
              </a:pPr>
              <a:r>
                <a:rPr lang="en-GB" sz="1400" kern="1200" dirty="0" smtClean="0">
                  <a:latin typeface="Arial" pitchFamily="34" charset="0"/>
                  <a:cs typeface="Arial" pitchFamily="34" charset="0"/>
                </a:rPr>
                <a:t>Participants will be kept comfortable and free from harm.</a:t>
              </a:r>
              <a:endParaRPr lang="en-US" sz="1400" kern="1200" dirty="0" smtClean="0">
                <a:latin typeface="Arial" pitchFamily="34" charset="0"/>
                <a:cs typeface="Arial" pitchFamily="34" charset="0"/>
              </a:endParaRPr>
            </a:p>
          </p:txBody>
        </p:sp>
      </p:grpSp>
      <p:grpSp>
        <p:nvGrpSpPr>
          <p:cNvPr id="8" name="Group 7"/>
          <p:cNvGrpSpPr/>
          <p:nvPr/>
        </p:nvGrpSpPr>
        <p:grpSpPr>
          <a:xfrm>
            <a:off x="1753861" y="2105114"/>
            <a:ext cx="1233904" cy="2600236"/>
            <a:chOff x="1614305" y="1988819"/>
            <a:chExt cx="1233904" cy="2430780"/>
          </a:xfrm>
          <a:solidFill>
            <a:srgbClr val="336600"/>
          </a:solidFill>
        </p:grpSpPr>
        <p:sp>
          <p:nvSpPr>
            <p:cNvPr id="25" name="Round Same Side Corner Rectangle 24"/>
            <p:cNvSpPr/>
            <p:nvPr/>
          </p:nvSpPr>
          <p:spPr>
            <a:xfrm rot="10800000">
              <a:off x="1614305" y="1988819"/>
              <a:ext cx="1233904" cy="2430780"/>
            </a:xfrm>
            <a:prstGeom prst="round2SameRect">
              <a:avLst>
                <a:gd name="adj1" fmla="val 10500"/>
                <a:gd name="adj2" fmla="val 0"/>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6" name="Round Same Side Corner Rectangle 9"/>
            <p:cNvSpPr/>
            <p:nvPr/>
          </p:nvSpPr>
          <p:spPr>
            <a:xfrm rot="21600000">
              <a:off x="1652252" y="1988819"/>
              <a:ext cx="1158010" cy="23928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t" anchorCtr="0">
              <a:noAutofit/>
            </a:bodyPr>
            <a:lstStyle/>
            <a:p>
              <a:pPr lvl="0" defTabSz="533400">
                <a:spcBef>
                  <a:spcPct val="0"/>
                </a:spcBef>
              </a:pPr>
              <a:r>
                <a:rPr lang="en-GB" sz="1400" kern="1200" dirty="0" smtClean="0">
                  <a:latin typeface="Arial" pitchFamily="34" charset="0"/>
                  <a:cs typeface="Arial" pitchFamily="34" charset="0"/>
                </a:rPr>
                <a:t>Consent to participate will be sought in writing </a:t>
              </a:r>
              <a:r>
                <a:rPr lang="en-GB" sz="1400" dirty="0" smtClean="0">
                  <a:latin typeface="Arial" pitchFamily="34" charset="0"/>
                  <a:cs typeface="Arial" pitchFamily="34" charset="0"/>
                </a:rPr>
                <a:t>before interviewing.</a:t>
              </a:r>
              <a:endParaRPr lang="en-US" sz="1400" kern="1200" dirty="0">
                <a:latin typeface="Arial" pitchFamily="34" charset="0"/>
                <a:cs typeface="Arial" pitchFamily="34" charset="0"/>
              </a:endParaRPr>
            </a:p>
          </p:txBody>
        </p:sp>
      </p:grpSp>
      <p:grpSp>
        <p:nvGrpSpPr>
          <p:cNvPr id="10" name="Group 9"/>
          <p:cNvGrpSpPr/>
          <p:nvPr/>
        </p:nvGrpSpPr>
        <p:grpSpPr>
          <a:xfrm>
            <a:off x="3111156" y="2105114"/>
            <a:ext cx="1233904" cy="2600236"/>
            <a:chOff x="2971600" y="1988819"/>
            <a:chExt cx="1233904" cy="2430780"/>
          </a:xfrm>
          <a:solidFill>
            <a:srgbClr val="336600"/>
          </a:solidFill>
        </p:grpSpPr>
        <p:sp>
          <p:nvSpPr>
            <p:cNvPr id="23" name="Round Same Side Corner Rectangle 22"/>
            <p:cNvSpPr/>
            <p:nvPr/>
          </p:nvSpPr>
          <p:spPr>
            <a:xfrm rot="10800000">
              <a:off x="2971600" y="1988819"/>
              <a:ext cx="1233904" cy="2430780"/>
            </a:xfrm>
            <a:prstGeom prst="round2SameRect">
              <a:avLst>
                <a:gd name="adj1" fmla="val 10500"/>
                <a:gd name="adj2" fmla="val 0"/>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4" name="Round Same Side Corner Rectangle 12"/>
            <p:cNvSpPr/>
            <p:nvPr/>
          </p:nvSpPr>
          <p:spPr>
            <a:xfrm rot="21600000">
              <a:off x="3009547" y="1988819"/>
              <a:ext cx="1158010" cy="23928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t" anchorCtr="0">
              <a:noAutofit/>
            </a:bodyPr>
            <a:lstStyle/>
            <a:p>
              <a:pPr lvl="0" defTabSz="533400">
                <a:spcBef>
                  <a:spcPct val="0"/>
                </a:spcBef>
              </a:pPr>
              <a:r>
                <a:rPr lang="en-GB" sz="1400" kern="1200" dirty="0" smtClean="0">
                  <a:latin typeface="Arial" pitchFamily="34" charset="0"/>
                  <a:cs typeface="Arial" pitchFamily="34" charset="0"/>
                </a:rPr>
                <a:t>After the data is collected and transcribed, the data will be shared with the participants to check for accuracy</a:t>
              </a:r>
              <a:endParaRPr lang="en-US" sz="1400" kern="1200" dirty="0">
                <a:latin typeface="Arial" pitchFamily="34" charset="0"/>
                <a:cs typeface="Arial" pitchFamily="34" charset="0"/>
              </a:endParaRPr>
            </a:p>
          </p:txBody>
        </p:sp>
      </p:grpSp>
      <p:grpSp>
        <p:nvGrpSpPr>
          <p:cNvPr id="12" name="Group 11"/>
          <p:cNvGrpSpPr/>
          <p:nvPr/>
        </p:nvGrpSpPr>
        <p:grpSpPr>
          <a:xfrm>
            <a:off x="4468451" y="2105114"/>
            <a:ext cx="1233904" cy="2600236"/>
            <a:chOff x="4328895" y="1988819"/>
            <a:chExt cx="1233904" cy="2430780"/>
          </a:xfrm>
          <a:solidFill>
            <a:srgbClr val="336600"/>
          </a:solidFill>
        </p:grpSpPr>
        <p:sp>
          <p:nvSpPr>
            <p:cNvPr id="21" name="Round Same Side Corner Rectangle 20"/>
            <p:cNvSpPr/>
            <p:nvPr/>
          </p:nvSpPr>
          <p:spPr>
            <a:xfrm rot="10800000">
              <a:off x="4328895" y="1988819"/>
              <a:ext cx="1233904" cy="2430780"/>
            </a:xfrm>
            <a:prstGeom prst="round2SameRect">
              <a:avLst>
                <a:gd name="adj1" fmla="val 10500"/>
                <a:gd name="adj2" fmla="val 0"/>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2" name="Round Same Side Corner Rectangle 15"/>
            <p:cNvSpPr/>
            <p:nvPr/>
          </p:nvSpPr>
          <p:spPr>
            <a:xfrm rot="21600000">
              <a:off x="4366842" y="1988819"/>
              <a:ext cx="1158010" cy="23928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t" anchorCtr="0">
              <a:noAutofit/>
            </a:bodyPr>
            <a:lstStyle/>
            <a:p>
              <a:pPr lvl="0" defTabSz="533400">
                <a:spcBef>
                  <a:spcPct val="0"/>
                </a:spcBef>
              </a:pPr>
              <a:r>
                <a:rPr lang="en-GB" sz="1400" kern="1200" dirty="0" smtClean="0">
                  <a:latin typeface="Arial" pitchFamily="34" charset="0"/>
                  <a:cs typeface="Arial" pitchFamily="34" charset="0"/>
                </a:rPr>
                <a:t>The identity of the participants will be kept confidential at all times.  </a:t>
              </a:r>
              <a:endParaRPr lang="en-US" sz="1400" kern="1200" dirty="0">
                <a:latin typeface="Arial" pitchFamily="34" charset="0"/>
                <a:cs typeface="Arial" pitchFamily="34" charset="0"/>
              </a:endParaRPr>
            </a:p>
          </p:txBody>
        </p:sp>
      </p:grpSp>
      <p:grpSp>
        <p:nvGrpSpPr>
          <p:cNvPr id="14" name="Group 13"/>
          <p:cNvGrpSpPr/>
          <p:nvPr/>
        </p:nvGrpSpPr>
        <p:grpSpPr>
          <a:xfrm>
            <a:off x="5825745" y="2105114"/>
            <a:ext cx="1233904" cy="2600236"/>
            <a:chOff x="5686189" y="1988819"/>
            <a:chExt cx="1233904" cy="2430780"/>
          </a:xfrm>
          <a:solidFill>
            <a:srgbClr val="336600"/>
          </a:solidFill>
        </p:grpSpPr>
        <p:sp>
          <p:nvSpPr>
            <p:cNvPr id="19" name="Round Same Side Corner Rectangle 18"/>
            <p:cNvSpPr/>
            <p:nvPr/>
          </p:nvSpPr>
          <p:spPr>
            <a:xfrm rot="10800000">
              <a:off x="5686189" y="1988819"/>
              <a:ext cx="1233904" cy="2430780"/>
            </a:xfrm>
            <a:prstGeom prst="round2SameRect">
              <a:avLst>
                <a:gd name="adj1" fmla="val 10500"/>
                <a:gd name="adj2" fmla="val 0"/>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0" name="Round Same Side Corner Rectangle 18"/>
            <p:cNvSpPr/>
            <p:nvPr/>
          </p:nvSpPr>
          <p:spPr>
            <a:xfrm rot="21600000">
              <a:off x="5724136" y="1988819"/>
              <a:ext cx="1158010" cy="23928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t" anchorCtr="0">
              <a:noAutofit/>
            </a:bodyPr>
            <a:lstStyle/>
            <a:p>
              <a:pPr lvl="0" defTabSz="533400">
                <a:spcBef>
                  <a:spcPct val="0"/>
                </a:spcBef>
              </a:pPr>
              <a:r>
                <a:rPr lang="en-GB" sz="1400" kern="1200" dirty="0" smtClean="0">
                  <a:latin typeface="Arial" pitchFamily="34" charset="0"/>
                  <a:cs typeface="Arial" pitchFamily="34" charset="0"/>
                </a:rPr>
                <a:t>Digital recordings of the interviews will be kept safely locked or password protected</a:t>
              </a:r>
              <a:endParaRPr lang="en-US" sz="1400" kern="1200" dirty="0">
                <a:latin typeface="Arial" pitchFamily="34" charset="0"/>
                <a:cs typeface="Arial" pitchFamily="34" charset="0"/>
              </a:endParaRPr>
            </a:p>
          </p:txBody>
        </p:sp>
      </p:grpSp>
      <p:grpSp>
        <p:nvGrpSpPr>
          <p:cNvPr id="16" name="Group 15"/>
          <p:cNvGrpSpPr/>
          <p:nvPr/>
        </p:nvGrpSpPr>
        <p:grpSpPr>
          <a:xfrm>
            <a:off x="7183040" y="2105114"/>
            <a:ext cx="1233904" cy="2600236"/>
            <a:chOff x="7043484" y="1988819"/>
            <a:chExt cx="1233904" cy="2430780"/>
          </a:xfrm>
          <a:solidFill>
            <a:srgbClr val="336600"/>
          </a:solidFill>
        </p:grpSpPr>
        <p:sp>
          <p:nvSpPr>
            <p:cNvPr id="17" name="Round Same Side Corner Rectangle 16"/>
            <p:cNvSpPr/>
            <p:nvPr/>
          </p:nvSpPr>
          <p:spPr>
            <a:xfrm rot="10800000">
              <a:off x="7043484" y="1988819"/>
              <a:ext cx="1233904" cy="2430780"/>
            </a:xfrm>
            <a:prstGeom prst="round2SameRect">
              <a:avLst>
                <a:gd name="adj1" fmla="val 10500"/>
                <a:gd name="adj2" fmla="val 0"/>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8" name="Round Same Side Corner Rectangle 21"/>
            <p:cNvSpPr/>
            <p:nvPr/>
          </p:nvSpPr>
          <p:spPr>
            <a:xfrm rot="21600000">
              <a:off x="7081431" y="1988819"/>
              <a:ext cx="1158010" cy="23928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t" anchorCtr="0">
              <a:noAutofit/>
            </a:bodyPr>
            <a:lstStyle/>
            <a:p>
              <a:pPr lvl="0" defTabSz="533400">
                <a:spcBef>
                  <a:spcPct val="0"/>
                </a:spcBef>
              </a:pPr>
              <a:r>
                <a:rPr lang="en-GB" sz="1400" kern="1200" dirty="0" smtClean="0">
                  <a:latin typeface="Arial" pitchFamily="34" charset="0"/>
                  <a:cs typeface="Arial" pitchFamily="34" charset="0"/>
                </a:rPr>
                <a:t>The right to withdraw from the study at any point of time will be available to the participant throughout the study</a:t>
              </a:r>
              <a:endParaRPr lang="en-US" sz="1400" kern="1200" dirty="0">
                <a:latin typeface="Arial" pitchFamily="34" charset="0"/>
                <a:cs typeface="Arial" pitchFamily="34" charset="0"/>
              </a:endParaRPr>
            </a:p>
          </p:txBody>
        </p:sp>
      </p:grpSp>
      <p:sp>
        <p:nvSpPr>
          <p:cNvPr id="29" name="TextBox 28"/>
          <p:cNvSpPr txBox="1"/>
          <p:nvPr/>
        </p:nvSpPr>
        <p:spPr>
          <a:xfrm>
            <a:off x="381000" y="1523998"/>
            <a:ext cx="5444696" cy="1200329"/>
          </a:xfrm>
          <a:prstGeom prst="rect">
            <a:avLst/>
          </a:prstGeom>
          <a:noFill/>
        </p:spPr>
        <p:txBody>
          <a:bodyPr wrap="none" rtlCol="0">
            <a:spAutoFit/>
          </a:bodyPr>
          <a:lstStyle/>
          <a:p>
            <a:r>
              <a:rPr lang="en-US" sz="2400" i="1" dirty="0" smtClean="0">
                <a:solidFill>
                  <a:srgbClr val="FFFF00"/>
                </a:solidFill>
              </a:rPr>
              <a:t>Fully complies with MNU ethics guidelines</a:t>
            </a:r>
          </a:p>
          <a:p>
            <a:endParaRPr lang="en-US" sz="2400" i="1" dirty="0">
              <a:solidFill>
                <a:srgbClr val="FFFF00"/>
              </a:solidFill>
            </a:endParaRPr>
          </a:p>
          <a:p>
            <a:endParaRPr lang="en-US" sz="2400" i="1" dirty="0">
              <a:solidFill>
                <a:srgbClr val="FFFF00"/>
              </a:solidFill>
            </a:endParaRPr>
          </a:p>
        </p:txBody>
      </p:sp>
    </p:spTree>
    <p:extLst>
      <p:ext uri="{BB962C8B-B14F-4D97-AF65-F5344CB8AC3E}">
        <p14:creationId xmlns:p14="http://schemas.microsoft.com/office/powerpoint/2010/main" val="4131829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1307</TotalTime>
  <Words>3507</Words>
  <Application>Microsoft Office PowerPoint</Application>
  <PresentationFormat>On-screen Show (16:9)</PresentationFormat>
  <Paragraphs>578</Paragraphs>
  <Slides>23</Slides>
  <Notes>21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Policy Processes in the Evolution of Education in the Maldives:</vt:lpstr>
      <vt:lpstr>PowerPoint Presentation</vt:lpstr>
      <vt:lpstr>PowerPoint Presentation</vt:lpstr>
      <vt:lpstr>PowerPoint Presentation</vt:lpstr>
      <vt:lpstr>PowerPoint Presentation</vt:lpstr>
      <vt:lpstr>PowerPoint Presentation</vt:lpstr>
      <vt:lpstr>PowerPoint Presentation</vt:lpstr>
      <vt:lpstr>Research questions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h.hameed.01</dc:creator>
  <cp:lastModifiedBy>Aisth</cp:lastModifiedBy>
  <cp:revision>144</cp:revision>
  <dcterms:created xsi:type="dcterms:W3CDTF">2014-04-19T10:23:57Z</dcterms:created>
  <dcterms:modified xsi:type="dcterms:W3CDTF">2014-04-21T18:09:42Z</dcterms:modified>
</cp:coreProperties>
</file>